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</p:sldMasterIdLst>
  <p:notesMasterIdLst>
    <p:notesMasterId r:id="rId36"/>
  </p:notesMasterIdLst>
  <p:sldIdLst>
    <p:sldId id="345" r:id="rId8"/>
    <p:sldId id="269" r:id="rId9"/>
    <p:sldId id="2147479232" r:id="rId10"/>
    <p:sldId id="2147479233" r:id="rId11"/>
    <p:sldId id="2147479234" r:id="rId12"/>
    <p:sldId id="2147479235" r:id="rId13"/>
    <p:sldId id="2147479236" r:id="rId14"/>
    <p:sldId id="2147479237" r:id="rId15"/>
    <p:sldId id="2147479248" r:id="rId16"/>
    <p:sldId id="2147479239" r:id="rId17"/>
    <p:sldId id="2147479243" r:id="rId18"/>
    <p:sldId id="2147479244" r:id="rId19"/>
    <p:sldId id="2147479245" r:id="rId20"/>
    <p:sldId id="2147479247" r:id="rId21"/>
    <p:sldId id="2147479246" r:id="rId22"/>
    <p:sldId id="282" r:id="rId23"/>
    <p:sldId id="283" r:id="rId24"/>
    <p:sldId id="285" r:id="rId25"/>
    <p:sldId id="286" r:id="rId26"/>
    <p:sldId id="295" r:id="rId27"/>
    <p:sldId id="288" r:id="rId28"/>
    <p:sldId id="289" r:id="rId29"/>
    <p:sldId id="290" r:id="rId30"/>
    <p:sldId id="347" r:id="rId31"/>
    <p:sldId id="291" r:id="rId32"/>
    <p:sldId id="294" r:id="rId33"/>
    <p:sldId id="2147479249" r:id="rId34"/>
    <p:sldId id="2147479250" r:id="rId35"/>
  </p:sldIdLst>
  <p:sldSz cx="9144000" cy="5143500" type="screen16x9"/>
  <p:notesSz cx="5143500" cy="9144000"/>
  <p:embeddedFontLst>
    <p:embeddedFont>
      <p:font typeface="Gupter" panose="020B0604020202020204" charset="0"/>
      <p:regular r:id="rId37"/>
      <p:bold r:id="rId38"/>
    </p:embeddedFont>
    <p:embeddedFont>
      <p:font typeface="Inter" panose="020B0604020202020204" charset="0"/>
      <p:regular r:id="rId39"/>
      <p:bold r:id="rId40"/>
      <p:italic r:id="rId4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58FC"/>
    <a:srgbClr val="A279EA"/>
    <a:srgbClr val="1E173D"/>
    <a:srgbClr val="E9E8F7"/>
    <a:srgbClr val="FF40FF"/>
    <a:srgbClr val="28173D"/>
    <a:srgbClr val="FFFFFF"/>
    <a:srgbClr val="F5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71B72F-9B89-4EE7-99F7-31C90A69B44E}" v="281" dt="2026-01-25T15:27:21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6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588" y="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31" d="100"/>
          <a:sy n="131" d="100"/>
        </p:scale>
        <p:origin x="1430" y="-139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Strens" userId="55940ef8-e1a5-4a42-863e-177fb85ae2e5" providerId="ADAL" clId="{1B0EB1AD-9A25-4B24-A160-3EB56E42CC99}"/>
    <pc:docChg chg="undo custSel addSld delSld modSld sldOrd delMainMaster">
      <pc:chgData name="Fiona Strens" userId="55940ef8-e1a5-4a42-863e-177fb85ae2e5" providerId="ADAL" clId="{1B0EB1AD-9A25-4B24-A160-3EB56E42CC99}" dt="2026-01-27T08:26:02.137" v="2198" actId="20577"/>
      <pc:docMkLst>
        <pc:docMk/>
      </pc:docMkLst>
      <pc:sldChg chg="modSp mod ord">
        <pc:chgData name="Fiona Strens" userId="55940ef8-e1a5-4a42-863e-177fb85ae2e5" providerId="ADAL" clId="{1B0EB1AD-9A25-4B24-A160-3EB56E42CC99}" dt="2026-01-25T14:29:06.736" v="78" actId="20577"/>
        <pc:sldMkLst>
          <pc:docMk/>
          <pc:sldMk cId="87585599" sldId="269"/>
        </pc:sldMkLst>
        <pc:spChg chg="mod">
          <ac:chgData name="Fiona Strens" userId="55940ef8-e1a5-4a42-863e-177fb85ae2e5" providerId="ADAL" clId="{1B0EB1AD-9A25-4B24-A160-3EB56E42CC99}" dt="2026-01-25T14:29:06.736" v="78" actId="20577"/>
          <ac:spMkLst>
            <pc:docMk/>
            <pc:sldMk cId="87585599" sldId="269"/>
            <ac:spMk id="8" creationId="{2439551E-EBC0-C122-370A-1C9CEBD93E2F}"/>
          </ac:spMkLst>
        </pc:spChg>
      </pc:sldChg>
      <pc:sldChg chg="delSp mod">
        <pc:chgData name="Fiona Strens" userId="55940ef8-e1a5-4a42-863e-177fb85ae2e5" providerId="ADAL" clId="{1B0EB1AD-9A25-4B24-A160-3EB56E42CC99}" dt="2026-01-25T15:06:04.121" v="1291" actId="478"/>
        <pc:sldMkLst>
          <pc:docMk/>
          <pc:sldMk cId="2141999180" sldId="282"/>
        </pc:sldMkLst>
      </pc:sldChg>
      <pc:sldChg chg="delSp mod">
        <pc:chgData name="Fiona Strens" userId="55940ef8-e1a5-4a42-863e-177fb85ae2e5" providerId="ADAL" clId="{1B0EB1AD-9A25-4B24-A160-3EB56E42CC99}" dt="2026-01-25T15:06:15.074" v="1292" actId="478"/>
        <pc:sldMkLst>
          <pc:docMk/>
          <pc:sldMk cId="2501072948" sldId="283"/>
        </pc:sldMkLst>
      </pc:sldChg>
      <pc:sldChg chg="delSp mod">
        <pc:chgData name="Fiona Strens" userId="55940ef8-e1a5-4a42-863e-177fb85ae2e5" providerId="ADAL" clId="{1B0EB1AD-9A25-4B24-A160-3EB56E42CC99}" dt="2026-01-25T15:06:18.692" v="1293" actId="478"/>
        <pc:sldMkLst>
          <pc:docMk/>
          <pc:sldMk cId="1616647720" sldId="285"/>
        </pc:sldMkLst>
      </pc:sldChg>
      <pc:sldChg chg="delSp mod">
        <pc:chgData name="Fiona Strens" userId="55940ef8-e1a5-4a42-863e-177fb85ae2e5" providerId="ADAL" clId="{1B0EB1AD-9A25-4B24-A160-3EB56E42CC99}" dt="2026-01-25T15:06:23.120" v="1294" actId="478"/>
        <pc:sldMkLst>
          <pc:docMk/>
          <pc:sldMk cId="593097052" sldId="286"/>
        </pc:sldMkLst>
      </pc:sldChg>
      <pc:sldChg chg="addSp modSp mod modAnim">
        <pc:chgData name="Fiona Strens" userId="55940ef8-e1a5-4a42-863e-177fb85ae2e5" providerId="ADAL" clId="{1B0EB1AD-9A25-4B24-A160-3EB56E42CC99}" dt="2026-01-25T15:16:18.656" v="1445" actId="1076"/>
        <pc:sldMkLst>
          <pc:docMk/>
          <pc:sldMk cId="1553484836" sldId="291"/>
        </pc:sldMkLst>
        <pc:spChg chg="mod">
          <ac:chgData name="Fiona Strens" userId="55940ef8-e1a5-4a42-863e-177fb85ae2e5" providerId="ADAL" clId="{1B0EB1AD-9A25-4B24-A160-3EB56E42CC99}" dt="2026-01-25T15:16:12.818" v="1443" actId="20577"/>
          <ac:spMkLst>
            <pc:docMk/>
            <pc:sldMk cId="1553484836" sldId="291"/>
            <ac:spMk id="2" creationId="{49C39D77-8B20-646B-DAD3-A1F2FC37CA47}"/>
          </ac:spMkLst>
        </pc:spChg>
        <pc:spChg chg="add mod">
          <ac:chgData name="Fiona Strens" userId="55940ef8-e1a5-4a42-863e-177fb85ae2e5" providerId="ADAL" clId="{1B0EB1AD-9A25-4B24-A160-3EB56E42CC99}" dt="2026-01-25T15:16:18.656" v="1445" actId="1076"/>
          <ac:spMkLst>
            <pc:docMk/>
            <pc:sldMk cId="1553484836" sldId="291"/>
            <ac:spMk id="17" creationId="{855914DF-D562-32C9-51AF-00487E77D3E2}"/>
          </ac:spMkLst>
        </pc:spChg>
      </pc:sldChg>
      <pc:sldChg chg="addSp delSp modSp mod modAnim">
        <pc:chgData name="Fiona Strens" userId="55940ef8-e1a5-4a42-863e-177fb85ae2e5" providerId="ADAL" clId="{1B0EB1AD-9A25-4B24-A160-3EB56E42CC99}" dt="2026-01-25T15:16:03.360" v="1442" actId="478"/>
        <pc:sldMkLst>
          <pc:docMk/>
          <pc:sldMk cId="3748601408" sldId="294"/>
        </pc:sldMkLst>
        <pc:spChg chg="add mod">
          <ac:chgData name="Fiona Strens" userId="55940ef8-e1a5-4a42-863e-177fb85ae2e5" providerId="ADAL" clId="{1B0EB1AD-9A25-4B24-A160-3EB56E42CC99}" dt="2026-01-25T15:15:56.575" v="1441" actId="20577"/>
          <ac:spMkLst>
            <pc:docMk/>
            <pc:sldMk cId="3748601408" sldId="294"/>
            <ac:spMk id="2" creationId="{1FC94FF8-966B-56CF-EE2E-531E77D5632C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17" creationId="{124AE3D2-6032-FDD0-40C8-52EE20B630FB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18" creationId="{82F7A5E8-EDCD-54CC-0348-D9791B047B87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20" creationId="{3E33B3A5-83B8-38DA-F839-CD2D60E701FC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21" creationId="{68EC1C8E-9CAD-42BB-B6CA-64C52928BA1F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22" creationId="{970FF70B-DBDC-F743-16A8-EB7124BDE643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23" creationId="{F10B1152-7791-8877-A6CA-E29981C2AFD4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25" creationId="{C1DE06E4-8D4A-2FAA-F95A-62469241C232}"/>
          </ac:spMkLst>
        </pc:spChg>
        <pc:spChg chg="mod">
          <ac:chgData name="Fiona Strens" userId="55940ef8-e1a5-4a42-863e-177fb85ae2e5" providerId="ADAL" clId="{1B0EB1AD-9A25-4B24-A160-3EB56E42CC99}" dt="2026-01-25T15:15:36.029" v="1406" actId="1036"/>
          <ac:spMkLst>
            <pc:docMk/>
            <pc:sldMk cId="3748601408" sldId="294"/>
            <ac:spMk id="45" creationId="{D7F1AF00-5FA6-3BA0-53FE-0DE94172C9A7}"/>
          </ac:spMkLst>
        </pc:spChg>
        <pc:grpChg chg="mod">
          <ac:chgData name="Fiona Strens" userId="55940ef8-e1a5-4a42-863e-177fb85ae2e5" providerId="ADAL" clId="{1B0EB1AD-9A25-4B24-A160-3EB56E42CC99}" dt="2026-01-25T15:15:36.029" v="1406" actId="1036"/>
          <ac:grpSpMkLst>
            <pc:docMk/>
            <pc:sldMk cId="3748601408" sldId="294"/>
            <ac:grpSpMk id="16" creationId="{68915B1A-0E4B-DA72-F29D-D44C9C1A3BA1}"/>
          </ac:grpSpMkLst>
        </pc:grpChg>
      </pc:sldChg>
      <pc:sldChg chg="addSp delSp modSp mod modAnim">
        <pc:chgData name="Fiona Strens" userId="55940ef8-e1a5-4a42-863e-177fb85ae2e5" providerId="ADAL" clId="{1B0EB1AD-9A25-4B24-A160-3EB56E42CC99}" dt="2026-01-25T14:28:01.651" v="75" actId="2711"/>
        <pc:sldMkLst>
          <pc:docMk/>
          <pc:sldMk cId="588440959" sldId="345"/>
        </pc:sldMkLst>
        <pc:spChg chg="add mod">
          <ac:chgData name="Fiona Strens" userId="55940ef8-e1a5-4a42-863e-177fb85ae2e5" providerId="ADAL" clId="{1B0EB1AD-9A25-4B24-A160-3EB56E42CC99}" dt="2026-01-25T14:28:01.651" v="75" actId="2711"/>
          <ac:spMkLst>
            <pc:docMk/>
            <pc:sldMk cId="588440959" sldId="345"/>
            <ac:spMk id="3" creationId="{CF912095-6562-3C08-0384-56D6983B7717}"/>
          </ac:spMkLst>
        </pc:spChg>
        <pc:spChg chg="mod">
          <ac:chgData name="Fiona Strens" userId="55940ef8-e1a5-4a42-863e-177fb85ae2e5" providerId="ADAL" clId="{1B0EB1AD-9A25-4B24-A160-3EB56E42CC99}" dt="2026-01-25T14:26:18.529" v="3" actId="20577"/>
          <ac:spMkLst>
            <pc:docMk/>
            <pc:sldMk cId="588440959" sldId="345"/>
            <ac:spMk id="21" creationId="{598B9BFE-E686-DFF3-9AC5-9D08AFA14386}"/>
          </ac:spMkLst>
        </pc:spChg>
        <pc:spChg chg="mod">
          <ac:chgData name="Fiona Strens" userId="55940ef8-e1a5-4a42-863e-177fb85ae2e5" providerId="ADAL" clId="{1B0EB1AD-9A25-4B24-A160-3EB56E42CC99}" dt="2026-01-25T14:26:30.243" v="37" actId="20577"/>
          <ac:spMkLst>
            <pc:docMk/>
            <pc:sldMk cId="588440959" sldId="345"/>
            <ac:spMk id="29" creationId="{4E9CA0CA-9F7B-B98F-F0B0-12B303C4F254}"/>
          </ac:spMkLst>
        </pc:spChg>
        <pc:spChg chg="mod">
          <ac:chgData name="Fiona Strens" userId="55940ef8-e1a5-4a42-863e-177fb85ae2e5" providerId="ADAL" clId="{1B0EB1AD-9A25-4B24-A160-3EB56E42CC99}" dt="2026-01-25T14:26:39.663" v="54" actId="20577"/>
          <ac:spMkLst>
            <pc:docMk/>
            <pc:sldMk cId="588440959" sldId="345"/>
            <ac:spMk id="34" creationId="{6F3931D2-0881-4699-DC84-3D814F17655C}"/>
          </ac:spMkLst>
        </pc:spChg>
      </pc:sldChg>
      <pc:sldChg chg="addSp delSp modSp add mod ord delAnim">
        <pc:chgData name="Fiona Strens" userId="55940ef8-e1a5-4a42-863e-177fb85ae2e5" providerId="ADAL" clId="{1B0EB1AD-9A25-4B24-A160-3EB56E42CC99}" dt="2026-01-25T14:38:23.447" v="317"/>
        <pc:sldMkLst>
          <pc:docMk/>
          <pc:sldMk cId="2966771846" sldId="2147479232"/>
        </pc:sldMkLst>
        <pc:spChg chg="add mod">
          <ac:chgData name="Fiona Strens" userId="55940ef8-e1a5-4a42-863e-177fb85ae2e5" providerId="ADAL" clId="{1B0EB1AD-9A25-4B24-A160-3EB56E42CC99}" dt="2026-01-25T14:36:12.034" v="241" actId="1076"/>
          <ac:spMkLst>
            <pc:docMk/>
            <pc:sldMk cId="2966771846" sldId="2147479232"/>
            <ac:spMk id="16" creationId="{7435DA15-3658-E372-6777-FEAAB98433E2}"/>
          </ac:spMkLst>
        </pc:spChg>
        <pc:spChg chg="mod">
          <ac:chgData name="Fiona Strens" userId="55940ef8-e1a5-4a42-863e-177fb85ae2e5" providerId="ADAL" clId="{1B0EB1AD-9A25-4B24-A160-3EB56E42CC99}" dt="2026-01-25T14:30:26.517" v="100" actId="20577"/>
          <ac:spMkLst>
            <pc:docMk/>
            <pc:sldMk cId="2966771846" sldId="2147479232"/>
            <ac:spMk id="20" creationId="{84162A9E-602C-F3F5-B3EB-BCB441D6FC3A}"/>
          </ac:spMkLst>
        </pc:spChg>
        <pc:spChg chg="mod">
          <ac:chgData name="Fiona Strens" userId="55940ef8-e1a5-4a42-863e-177fb85ae2e5" providerId="ADAL" clId="{1B0EB1AD-9A25-4B24-A160-3EB56E42CC99}" dt="2026-01-25T14:36:50.536" v="309" actId="1076"/>
          <ac:spMkLst>
            <pc:docMk/>
            <pc:sldMk cId="2966771846" sldId="2147479232"/>
            <ac:spMk id="21" creationId="{5E0D9DBE-AE08-86A0-9A4C-9DA3AEB4B02D}"/>
          </ac:spMkLst>
        </pc:spChg>
        <pc:picChg chg="mod topLvl">
          <ac:chgData name="Fiona Strens" userId="55940ef8-e1a5-4a42-863e-177fb85ae2e5" providerId="ADAL" clId="{1B0EB1AD-9A25-4B24-A160-3EB56E42CC99}" dt="2026-01-25T14:36:25.325" v="242" actId="165"/>
          <ac:picMkLst>
            <pc:docMk/>
            <pc:sldMk cId="2966771846" sldId="2147479232"/>
            <ac:picMk id="23" creationId="{7D8E14C1-C1CC-0696-01DE-DD691AC6D506}"/>
          </ac:picMkLst>
        </pc:picChg>
        <pc:picChg chg="mod topLvl">
          <ac:chgData name="Fiona Strens" userId="55940ef8-e1a5-4a42-863e-177fb85ae2e5" providerId="ADAL" clId="{1B0EB1AD-9A25-4B24-A160-3EB56E42CC99}" dt="2026-01-25T14:36:25.325" v="242" actId="165"/>
          <ac:picMkLst>
            <pc:docMk/>
            <pc:sldMk cId="2966771846" sldId="2147479232"/>
            <ac:picMk id="24" creationId="{31778337-292D-478A-1316-2DA2000E9EFD}"/>
          </ac:picMkLst>
        </pc:picChg>
        <pc:picChg chg="mod topLvl">
          <ac:chgData name="Fiona Strens" userId="55940ef8-e1a5-4a42-863e-177fb85ae2e5" providerId="ADAL" clId="{1B0EB1AD-9A25-4B24-A160-3EB56E42CC99}" dt="2026-01-25T14:36:25.325" v="242" actId="165"/>
          <ac:picMkLst>
            <pc:docMk/>
            <pc:sldMk cId="2966771846" sldId="2147479232"/>
            <ac:picMk id="25" creationId="{D6946FDA-D458-E47B-A936-97F7EFCEA984}"/>
          </ac:picMkLst>
        </pc:picChg>
        <pc:picChg chg="mod topLvl">
          <ac:chgData name="Fiona Strens" userId="55940ef8-e1a5-4a42-863e-177fb85ae2e5" providerId="ADAL" clId="{1B0EB1AD-9A25-4B24-A160-3EB56E42CC99}" dt="2026-01-25T14:36:25.325" v="242" actId="165"/>
          <ac:picMkLst>
            <pc:docMk/>
            <pc:sldMk cId="2966771846" sldId="2147479232"/>
            <ac:picMk id="26" creationId="{BDB7AFC9-72AD-6430-4F4B-3D7D65FEFA34}"/>
          </ac:picMkLst>
        </pc:picChg>
        <pc:picChg chg="add mod">
          <ac:chgData name="Fiona Strens" userId="55940ef8-e1a5-4a42-863e-177fb85ae2e5" providerId="ADAL" clId="{1B0EB1AD-9A25-4B24-A160-3EB56E42CC99}" dt="2026-01-25T14:36:41.942" v="308" actId="1036"/>
          <ac:picMkLst>
            <pc:docMk/>
            <pc:sldMk cId="2966771846" sldId="2147479232"/>
            <ac:picMk id="27" creationId="{3A5AB1CD-D171-D346-675B-F5DFDDE4A124}"/>
          </ac:picMkLst>
        </pc:picChg>
      </pc:sldChg>
      <pc:sldChg chg="delSp add mod">
        <pc:chgData name="Fiona Strens" userId="55940ef8-e1a5-4a42-863e-177fb85ae2e5" providerId="ADAL" clId="{1B0EB1AD-9A25-4B24-A160-3EB56E42CC99}" dt="2026-01-25T14:37:31.359" v="311" actId="478"/>
        <pc:sldMkLst>
          <pc:docMk/>
          <pc:sldMk cId="1477171203" sldId="2147479233"/>
        </pc:sldMkLst>
      </pc:sldChg>
      <pc:sldChg chg="delSp add mod">
        <pc:chgData name="Fiona Strens" userId="55940ef8-e1a5-4a42-863e-177fb85ae2e5" providerId="ADAL" clId="{1B0EB1AD-9A25-4B24-A160-3EB56E42CC99}" dt="2026-01-25T14:37:36.996" v="312" actId="478"/>
        <pc:sldMkLst>
          <pc:docMk/>
          <pc:sldMk cId="465332450" sldId="2147479234"/>
        </pc:sldMkLst>
      </pc:sldChg>
      <pc:sldChg chg="delSp add mod">
        <pc:chgData name="Fiona Strens" userId="55940ef8-e1a5-4a42-863e-177fb85ae2e5" providerId="ADAL" clId="{1B0EB1AD-9A25-4B24-A160-3EB56E42CC99}" dt="2026-01-25T14:37:41.290" v="313" actId="478"/>
        <pc:sldMkLst>
          <pc:docMk/>
          <pc:sldMk cId="4234026176" sldId="2147479235"/>
        </pc:sldMkLst>
      </pc:sldChg>
      <pc:sldChg chg="delSp add mod">
        <pc:chgData name="Fiona Strens" userId="55940ef8-e1a5-4a42-863e-177fb85ae2e5" providerId="ADAL" clId="{1B0EB1AD-9A25-4B24-A160-3EB56E42CC99}" dt="2026-01-25T14:37:45.389" v="314" actId="478"/>
        <pc:sldMkLst>
          <pc:docMk/>
          <pc:sldMk cId="2815736932" sldId="2147479236"/>
        </pc:sldMkLst>
      </pc:sldChg>
      <pc:sldChg chg="delSp add mod">
        <pc:chgData name="Fiona Strens" userId="55940ef8-e1a5-4a42-863e-177fb85ae2e5" providerId="ADAL" clId="{1B0EB1AD-9A25-4B24-A160-3EB56E42CC99}" dt="2026-01-25T14:37:49.925" v="315" actId="478"/>
        <pc:sldMkLst>
          <pc:docMk/>
          <pc:sldMk cId="938180261" sldId="2147479237"/>
        </pc:sldMkLst>
      </pc:sldChg>
      <pc:sldChg chg="addSp delSp modSp add mod delAnim">
        <pc:chgData name="Fiona Strens" userId="55940ef8-e1a5-4a42-863e-177fb85ae2e5" providerId="ADAL" clId="{1B0EB1AD-9A25-4B24-A160-3EB56E42CC99}" dt="2026-01-25T16:07:32.477" v="2173" actId="20577"/>
        <pc:sldMkLst>
          <pc:docMk/>
          <pc:sldMk cId="1562021792" sldId="2147479239"/>
        </pc:sldMkLst>
        <pc:spChg chg="add mod">
          <ac:chgData name="Fiona Strens" userId="55940ef8-e1a5-4a42-863e-177fb85ae2e5" providerId="ADAL" clId="{1B0EB1AD-9A25-4B24-A160-3EB56E42CC99}" dt="2026-01-25T16:07:32.477" v="2173" actId="20577"/>
          <ac:spMkLst>
            <pc:docMk/>
            <pc:sldMk cId="1562021792" sldId="2147479239"/>
            <ac:spMk id="2" creationId="{138EDD79-F88C-C417-2978-AD1BE042540B}"/>
          </ac:spMkLst>
        </pc:spChg>
        <pc:spChg chg="add mod">
          <ac:chgData name="Fiona Strens" userId="55940ef8-e1a5-4a42-863e-177fb85ae2e5" providerId="ADAL" clId="{1B0EB1AD-9A25-4B24-A160-3EB56E42CC99}" dt="2026-01-25T15:00:15.607" v="1191" actId="1076"/>
          <ac:spMkLst>
            <pc:docMk/>
            <pc:sldMk cId="1562021792" sldId="2147479239"/>
            <ac:spMk id="3" creationId="{4A960B1F-5D60-A035-C0A8-0F5F0F0C861E}"/>
          </ac:spMkLst>
        </pc:spChg>
        <pc:spChg chg="mod">
          <ac:chgData name="Fiona Strens" userId="55940ef8-e1a5-4a42-863e-177fb85ae2e5" providerId="ADAL" clId="{1B0EB1AD-9A25-4B24-A160-3EB56E42CC99}" dt="2026-01-25T14:44:31.814" v="505" actId="20577"/>
          <ac:spMkLst>
            <pc:docMk/>
            <pc:sldMk cId="1562021792" sldId="2147479239"/>
            <ac:spMk id="16" creationId="{640CC0AD-B8F4-AFBC-4A31-8D7E0AE25947}"/>
          </ac:spMkLst>
        </pc:spChg>
      </pc:sldChg>
      <pc:sldChg chg="addSp modSp add mod">
        <pc:chgData name="Fiona Strens" userId="55940ef8-e1a5-4a42-863e-177fb85ae2e5" providerId="ADAL" clId="{1B0EB1AD-9A25-4B24-A160-3EB56E42CC99}" dt="2026-01-25T15:19:10.037" v="1492" actId="1076"/>
        <pc:sldMkLst>
          <pc:docMk/>
          <pc:sldMk cId="2621612869" sldId="2147479243"/>
        </pc:sldMkLst>
        <pc:spChg chg="mod">
          <ac:chgData name="Fiona Strens" userId="55940ef8-e1a5-4a42-863e-177fb85ae2e5" providerId="ADAL" clId="{1B0EB1AD-9A25-4B24-A160-3EB56E42CC99}" dt="2026-01-25T14:57:41.152" v="985" actId="20577"/>
          <ac:spMkLst>
            <pc:docMk/>
            <pc:sldMk cId="2621612869" sldId="2147479243"/>
            <ac:spMk id="2" creationId="{1312A865-1015-9414-0198-76B72294EACC}"/>
          </ac:spMkLst>
        </pc:spChg>
        <pc:spChg chg="add mod">
          <ac:chgData name="Fiona Strens" userId="55940ef8-e1a5-4a42-863e-177fb85ae2e5" providerId="ADAL" clId="{1B0EB1AD-9A25-4B24-A160-3EB56E42CC99}" dt="2026-01-25T15:19:01.026" v="1472" actId="20577"/>
          <ac:spMkLst>
            <pc:docMk/>
            <pc:sldMk cId="2621612869" sldId="2147479243"/>
            <ac:spMk id="3" creationId="{78765BF3-A603-0C2D-CDF7-DA803620879E}"/>
          </ac:spMkLst>
        </pc:spChg>
        <pc:spChg chg="mod">
          <ac:chgData name="Fiona Strens" userId="55940ef8-e1a5-4a42-863e-177fb85ae2e5" providerId="ADAL" clId="{1B0EB1AD-9A25-4B24-A160-3EB56E42CC99}" dt="2026-01-25T15:19:10.037" v="1492" actId="1076"/>
          <ac:spMkLst>
            <pc:docMk/>
            <pc:sldMk cId="2621612869" sldId="2147479243"/>
            <ac:spMk id="16" creationId="{B390645C-1B40-E473-9765-11F7F0FBD304}"/>
          </ac:spMkLst>
        </pc:spChg>
      </pc:sldChg>
      <pc:sldChg chg="addSp modSp add mod">
        <pc:chgData name="Fiona Strens" userId="55940ef8-e1a5-4a42-863e-177fb85ae2e5" providerId="ADAL" clId="{1B0EB1AD-9A25-4B24-A160-3EB56E42CC99}" dt="2026-01-27T08:26:02.137" v="2198" actId="20577"/>
        <pc:sldMkLst>
          <pc:docMk/>
          <pc:sldMk cId="1475191017" sldId="2147479244"/>
        </pc:sldMkLst>
        <pc:spChg chg="mod">
          <ac:chgData name="Fiona Strens" userId="55940ef8-e1a5-4a42-863e-177fb85ae2e5" providerId="ADAL" clId="{1B0EB1AD-9A25-4B24-A160-3EB56E42CC99}" dt="2026-01-25T14:58:22.273" v="995" actId="20577"/>
          <ac:spMkLst>
            <pc:docMk/>
            <pc:sldMk cId="1475191017" sldId="2147479244"/>
            <ac:spMk id="2" creationId="{79ED9D0B-87FD-8F64-DF88-012EF68D434F}"/>
          </ac:spMkLst>
        </pc:spChg>
        <pc:spChg chg="add mod">
          <ac:chgData name="Fiona Strens" userId="55940ef8-e1a5-4a42-863e-177fb85ae2e5" providerId="ADAL" clId="{1B0EB1AD-9A25-4B24-A160-3EB56E42CC99}" dt="2026-01-25T16:08:21.665" v="2196" actId="20577"/>
          <ac:spMkLst>
            <pc:docMk/>
            <pc:sldMk cId="1475191017" sldId="2147479244"/>
            <ac:spMk id="3" creationId="{EC356BA7-C62A-AFCD-2DCB-4790D8D56BEE}"/>
          </ac:spMkLst>
        </pc:spChg>
        <pc:spChg chg="add mod">
          <ac:chgData name="Fiona Strens" userId="55940ef8-e1a5-4a42-863e-177fb85ae2e5" providerId="ADAL" clId="{1B0EB1AD-9A25-4B24-A160-3EB56E42CC99}" dt="2026-01-25T15:19:19.396" v="1493"/>
          <ac:spMkLst>
            <pc:docMk/>
            <pc:sldMk cId="1475191017" sldId="2147479244"/>
            <ac:spMk id="6" creationId="{8A2F7115-DC77-C936-E33E-F917BB88E490}"/>
          </ac:spMkLst>
        </pc:spChg>
        <pc:spChg chg="mod">
          <ac:chgData name="Fiona Strens" userId="55940ef8-e1a5-4a42-863e-177fb85ae2e5" providerId="ADAL" clId="{1B0EB1AD-9A25-4B24-A160-3EB56E42CC99}" dt="2026-01-27T08:26:02.137" v="2198" actId="20577"/>
          <ac:spMkLst>
            <pc:docMk/>
            <pc:sldMk cId="1475191017" sldId="2147479244"/>
            <ac:spMk id="16" creationId="{A803AD02-5D67-A973-1C5F-CDABEF1D4082}"/>
          </ac:spMkLst>
        </pc:spChg>
        <pc:picChg chg="add mod">
          <ac:chgData name="Fiona Strens" userId="55940ef8-e1a5-4a42-863e-177fb85ae2e5" providerId="ADAL" clId="{1B0EB1AD-9A25-4B24-A160-3EB56E42CC99}" dt="2026-01-25T15:00:58.559" v="1262" actId="1036"/>
          <ac:picMkLst>
            <pc:docMk/>
            <pc:sldMk cId="1475191017" sldId="2147479244"/>
            <ac:picMk id="4" creationId="{3EB509A5-0BCA-5092-5E6A-5E8A259B41F0}"/>
          </ac:picMkLst>
        </pc:picChg>
        <pc:picChg chg="add mod">
          <ac:chgData name="Fiona Strens" userId="55940ef8-e1a5-4a42-863e-177fb85ae2e5" providerId="ADAL" clId="{1B0EB1AD-9A25-4B24-A160-3EB56E42CC99}" dt="2026-01-25T15:00:53.729" v="1256" actId="1036"/>
          <ac:picMkLst>
            <pc:docMk/>
            <pc:sldMk cId="1475191017" sldId="2147479244"/>
            <ac:picMk id="5" creationId="{8BEE2C17-A830-F89A-DF59-21235E2A5B19}"/>
          </ac:picMkLst>
        </pc:picChg>
      </pc:sldChg>
      <pc:sldChg chg="modSp add mod">
        <pc:chgData name="Fiona Strens" userId="55940ef8-e1a5-4a42-863e-177fb85ae2e5" providerId="ADAL" clId="{1B0EB1AD-9A25-4B24-A160-3EB56E42CC99}" dt="2026-01-25T15:03:24.723" v="1279" actId="113"/>
        <pc:sldMkLst>
          <pc:docMk/>
          <pc:sldMk cId="442453372" sldId="2147479245"/>
        </pc:sldMkLst>
        <pc:spChg chg="mod">
          <ac:chgData name="Fiona Strens" userId="55940ef8-e1a5-4a42-863e-177fb85ae2e5" providerId="ADAL" clId="{1B0EB1AD-9A25-4B24-A160-3EB56E42CC99}" dt="2026-01-25T15:03:24.723" v="1279" actId="113"/>
          <ac:spMkLst>
            <pc:docMk/>
            <pc:sldMk cId="442453372" sldId="2147479245"/>
            <ac:spMk id="2" creationId="{0CDF0F24-273A-7702-DFDA-0770C5B020BD}"/>
          </ac:spMkLst>
        </pc:spChg>
      </pc:sldChg>
      <pc:sldChg chg="addSp delSp modSp new mod ord">
        <pc:chgData name="Fiona Strens" userId="55940ef8-e1a5-4a42-863e-177fb85ae2e5" providerId="ADAL" clId="{1B0EB1AD-9A25-4B24-A160-3EB56E42CC99}" dt="2026-01-25T15:12:20.152" v="1342" actId="21"/>
        <pc:sldMkLst>
          <pc:docMk/>
          <pc:sldMk cId="3563084922" sldId="2147479246"/>
        </pc:sldMkLst>
        <pc:picChg chg="add mod">
          <ac:chgData name="Fiona Strens" userId="55940ef8-e1a5-4a42-863e-177fb85ae2e5" providerId="ADAL" clId="{1B0EB1AD-9A25-4B24-A160-3EB56E42CC99}" dt="2026-01-25T15:05:22.077" v="1289" actId="14100"/>
          <ac:picMkLst>
            <pc:docMk/>
            <pc:sldMk cId="3563084922" sldId="2147479246"/>
            <ac:picMk id="2" creationId="{CD7A70DD-2AA4-2E61-1672-FF96D15A93F8}"/>
          </ac:picMkLst>
        </pc:picChg>
      </pc:sldChg>
      <pc:sldChg chg="addSp delSp modSp add mod setBg">
        <pc:chgData name="Fiona Strens" userId="55940ef8-e1a5-4a42-863e-177fb85ae2e5" providerId="ADAL" clId="{1B0EB1AD-9A25-4B24-A160-3EB56E42CC99}" dt="2026-01-25T15:14:21.099" v="1375" actId="478"/>
        <pc:sldMkLst>
          <pc:docMk/>
          <pc:sldMk cId="4145561621" sldId="2147479247"/>
        </pc:sldMkLst>
        <pc:spChg chg="mod">
          <ac:chgData name="Fiona Strens" userId="55940ef8-e1a5-4a42-863e-177fb85ae2e5" providerId="ADAL" clId="{1B0EB1AD-9A25-4B24-A160-3EB56E42CC99}" dt="2026-01-25T15:13:35.444" v="1371" actId="1076"/>
          <ac:spMkLst>
            <pc:docMk/>
            <pc:sldMk cId="4145561621" sldId="2147479247"/>
            <ac:spMk id="7" creationId="{183B72A0-D1A6-CFBD-54A1-90F6133E27AC}"/>
          </ac:spMkLst>
        </pc:spChg>
        <pc:picChg chg="add mod">
          <ac:chgData name="Fiona Strens" userId="55940ef8-e1a5-4a42-863e-177fb85ae2e5" providerId="ADAL" clId="{1B0EB1AD-9A25-4B24-A160-3EB56E42CC99}" dt="2026-01-25T15:13:28.691" v="1370" actId="1076"/>
          <ac:picMkLst>
            <pc:docMk/>
            <pc:sldMk cId="4145561621" sldId="2147479247"/>
            <ac:picMk id="3" creationId="{C04100FC-F41C-4C09-4912-0C28DF3DE6DE}"/>
          </ac:picMkLst>
        </pc:picChg>
      </pc:sldChg>
      <pc:sldChg chg="addSp delSp modSp add mod">
        <pc:chgData name="Fiona Strens" userId="55940ef8-e1a5-4a42-863e-177fb85ae2e5" providerId="ADAL" clId="{1B0EB1AD-9A25-4B24-A160-3EB56E42CC99}" dt="2026-01-25T15:10:45.373" v="1339" actId="14100"/>
        <pc:sldMkLst>
          <pc:docMk/>
          <pc:sldMk cId="741461465" sldId="2147479248"/>
        </pc:sldMkLst>
        <pc:spChg chg="mod ord">
          <ac:chgData name="Fiona Strens" userId="55940ef8-e1a5-4a42-863e-177fb85ae2e5" providerId="ADAL" clId="{1B0EB1AD-9A25-4B24-A160-3EB56E42CC99}" dt="2026-01-25T15:10:32.182" v="1336" actId="166"/>
          <ac:spMkLst>
            <pc:docMk/>
            <pc:sldMk cId="741461465" sldId="2147479248"/>
            <ac:spMk id="7" creationId="{EE4878F4-F911-B544-3157-3A4A3E29F4DD}"/>
          </ac:spMkLst>
        </pc:spChg>
        <pc:picChg chg="add mod">
          <ac:chgData name="Fiona Strens" userId="55940ef8-e1a5-4a42-863e-177fb85ae2e5" providerId="ADAL" clId="{1B0EB1AD-9A25-4B24-A160-3EB56E42CC99}" dt="2026-01-25T15:10:45.373" v="1339" actId="14100"/>
          <ac:picMkLst>
            <pc:docMk/>
            <pc:sldMk cId="741461465" sldId="2147479248"/>
            <ac:picMk id="2052" creationId="{AE140CC6-DDF6-9264-CF7C-5EA94495ADE0}"/>
          </ac:picMkLst>
        </pc:picChg>
      </pc:sldChg>
      <pc:sldChg chg="modSp add mod">
        <pc:chgData name="Fiona Strens" userId="55940ef8-e1a5-4a42-863e-177fb85ae2e5" providerId="ADAL" clId="{1B0EB1AD-9A25-4B24-A160-3EB56E42CC99}" dt="2026-01-25T15:24:05.628" v="1852" actId="20577"/>
        <pc:sldMkLst>
          <pc:docMk/>
          <pc:sldMk cId="2457901108" sldId="2147479249"/>
        </pc:sldMkLst>
        <pc:spChg chg="mod">
          <ac:chgData name="Fiona Strens" userId="55940ef8-e1a5-4a42-863e-177fb85ae2e5" providerId="ADAL" clId="{1B0EB1AD-9A25-4B24-A160-3EB56E42CC99}" dt="2026-01-25T15:24:05.628" v="1852" actId="20577"/>
          <ac:spMkLst>
            <pc:docMk/>
            <pc:sldMk cId="2457901108" sldId="2147479249"/>
            <ac:spMk id="2" creationId="{ED39C379-7A3B-8EBD-5FC5-08F8899BD98E}"/>
          </ac:spMkLst>
        </pc:spChg>
      </pc:sldChg>
      <pc:sldChg chg="addSp modSp add mod">
        <pc:chgData name="Fiona Strens" userId="55940ef8-e1a5-4a42-863e-177fb85ae2e5" providerId="ADAL" clId="{1B0EB1AD-9A25-4B24-A160-3EB56E42CC99}" dt="2026-01-25T15:27:46.194" v="2079" actId="1076"/>
        <pc:sldMkLst>
          <pc:docMk/>
          <pc:sldMk cId="3693631126" sldId="2147479250"/>
        </pc:sldMkLst>
        <pc:spChg chg="mod">
          <ac:chgData name="Fiona Strens" userId="55940ef8-e1a5-4a42-863e-177fb85ae2e5" providerId="ADAL" clId="{1B0EB1AD-9A25-4B24-A160-3EB56E42CC99}" dt="2026-01-25T15:27:04.782" v="1998" actId="1035"/>
          <ac:spMkLst>
            <pc:docMk/>
            <pc:sldMk cId="3693631126" sldId="2147479250"/>
            <ac:spMk id="2" creationId="{96796093-A784-5F46-18EF-EDEF0359A752}"/>
          </ac:spMkLst>
        </pc:spChg>
        <pc:spChg chg="add mod">
          <ac:chgData name="Fiona Strens" userId="55940ef8-e1a5-4a42-863e-177fb85ae2e5" providerId="ADAL" clId="{1B0EB1AD-9A25-4B24-A160-3EB56E42CC99}" dt="2026-01-25T15:27:46.194" v="2079" actId="1076"/>
          <ac:spMkLst>
            <pc:docMk/>
            <pc:sldMk cId="3693631126" sldId="2147479250"/>
            <ac:spMk id="9" creationId="{ADC9D077-CE28-D806-D49C-F96F2056DEAD}"/>
          </ac:spMkLst>
        </pc:spChg>
        <pc:picChg chg="add mod">
          <ac:chgData name="Fiona Strens" userId="55940ef8-e1a5-4a42-863e-177fb85ae2e5" providerId="ADAL" clId="{1B0EB1AD-9A25-4B24-A160-3EB56E42CC99}" dt="2026-01-25T15:27:04.782" v="1998" actId="1035"/>
          <ac:picMkLst>
            <pc:docMk/>
            <pc:sldMk cId="3693631126" sldId="2147479250"/>
            <ac:picMk id="8" creationId="{0742DE68-6E8E-41C5-74DE-A51BF6C2F8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1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13416-3978-4DFE-6A37-6F6601B36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EC046-0796-1B80-692B-21055E273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13B3E-6B62-B99B-6665-413CCFB13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A7A8-FD78-407C-D48B-65D09255FC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9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E5952-4F18-CF94-932F-27B9EDD26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DBA27-C69E-1F12-3A2D-1FF90496C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5AA75-6B61-C790-CC69-9C924D742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US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make and implement decisions better than an adversary - faster, more efficiently, with greater confidence and under greater uncertainty - requires us to re-imagine decision-making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49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B240E-4EE3-0C15-B1E4-8A02783F2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C97AA-A83C-98A8-7564-1524759C6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A8661-8C90-E8D6-7D4E-55854DF3C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117B8-11D4-440C-3A10-86650A512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8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1DFEE-1DD8-D4B5-9E4B-2F9E2393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F537A9-DCFF-AF81-EB6D-631494FC8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47C32-87A9-D086-4AA6-0C804F581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2571A-033B-17A4-7916-C895F1EFD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US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make and implement decisions better than an adversary - faster, more efficiently, with greater confidence and under greater uncertainty - requires us to re-imagine decision-making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30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61A4-23F0-3A15-F115-A23B1601D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126A6-E6BA-CA46-D4B9-7D470DAA1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3A5B7-8FB1-526E-A05F-ED8D69740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US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make and implement decisions better than an adversary - faster, more efficiently, with greater confidence and under greater uncertainty - requires us to re-imagine decision-making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69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8B2B-331B-B8FA-BEE6-919867031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AF732-BAB2-D813-4140-14C157478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F07B21-7B04-5CC7-D8E0-EE485AAAE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47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3CF1-F82F-2E79-5B2B-F9D40B748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57F85-C0CD-DE11-7B10-35277401E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66504-2C5E-7A88-92B6-1D5746335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1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E467-7332-5605-8F2E-51DF1EEE8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B473E-F0A5-9AFF-A989-3C559E5FF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1FCE3-1B9E-3203-4894-FF4EF8B69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Enabling the edge = or mission command </a:t>
            </a:r>
          </a:p>
        </p:txBody>
      </p:sp>
    </p:spTree>
    <p:extLst>
      <p:ext uri="{BB962C8B-B14F-4D97-AF65-F5344CB8AC3E}">
        <p14:creationId xmlns:p14="http://schemas.microsoft.com/office/powerpoint/2010/main" val="3426083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A5E2-C57C-287C-47FA-2185702A2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D1A4F-C9F4-5928-37DE-D47CE6DE0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D92E5-9A52-9EC3-EDDD-E739B974D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CCD4C-F865-298F-CBF4-74B3288FE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31B89-1D18-410F-4F47-E0B8B610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6253F-4713-D6A2-253B-E2B6BC70B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5C118-CC3D-26DE-B7E4-A0DEB4B3F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US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make and implement decisions better than an adversary - faster, more efficiently, with greater confidence and under greater uncertainty - requires us to re-imagine decision-making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39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1C7B5-929B-9149-60EA-A3B040246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8DC86-ECE2-9F94-F619-631F0A689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1F3C5-A7FF-F9E2-6084-465BE5051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US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make and implement decisions better than an adversary - faster, more efficiently, with greater confidence and under greater uncertainty - requires us to re-imagine decision-making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53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07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1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43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8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14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9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">
            <a:extLst>
              <a:ext uri="{FF2B5EF4-FFF2-40B4-BE49-F238E27FC236}">
                <a16:creationId xmlns:a16="http://schemas.microsoft.com/office/drawing/2014/main" id="{CDB5EDA3-8DB2-01DF-2831-F9ECF123B3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5" y="-87086"/>
            <a:ext cx="9346474" cy="5259612"/>
          </a:xfrm>
          <a:prstGeom prst="rect">
            <a:avLst/>
          </a:prstGeom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7453DB7D-1844-E725-5227-281996698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8345" y="3935232"/>
            <a:ext cx="758594" cy="7519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9">
            <a:extLst>
              <a:ext uri="{FF2B5EF4-FFF2-40B4-BE49-F238E27FC236}">
                <a16:creationId xmlns:a16="http://schemas.microsoft.com/office/drawing/2014/main" id="{1F5A4B11-5D50-1040-947D-A1EC957D3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6" y="-87086"/>
            <a:ext cx="9346476" cy="5259613"/>
          </a:xfrm>
          <a:prstGeom prst="rect">
            <a:avLst/>
          </a:prstGeom>
        </p:spPr>
      </p:pic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419B815D-9A51-EC8B-4DB3-A9F13C7E59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8345" y="3935232"/>
            <a:ext cx="758594" cy="7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9">
            <a:extLst>
              <a:ext uri="{FF2B5EF4-FFF2-40B4-BE49-F238E27FC236}">
                <a16:creationId xmlns:a16="http://schemas.microsoft.com/office/drawing/2014/main" id="{1F5A4B11-5D50-1040-947D-A1EC957D3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6" y="-87086"/>
            <a:ext cx="9346476" cy="525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">
            <a:extLst>
              <a:ext uri="{FF2B5EF4-FFF2-40B4-BE49-F238E27FC236}">
                <a16:creationId xmlns:a16="http://schemas.microsoft.com/office/drawing/2014/main" id="{8F42D0D1-57EA-3A62-09A8-8588AF25B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5" y="-87086"/>
            <a:ext cx="9346474" cy="5259613"/>
          </a:xfrm>
          <a:prstGeom prst="rect">
            <a:avLst/>
          </a:prstGeom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D6DEB89-73A0-4C41-8CAF-880BB7542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8345" y="3935232"/>
            <a:ext cx="758594" cy="7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">
            <a:extLst>
              <a:ext uri="{FF2B5EF4-FFF2-40B4-BE49-F238E27FC236}">
                <a16:creationId xmlns:a16="http://schemas.microsoft.com/office/drawing/2014/main" id="{8F42D0D1-57EA-3A62-09A8-8588AF25B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5" y="-87086"/>
            <a:ext cx="9346474" cy="525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9">
            <a:extLst>
              <a:ext uri="{FF2B5EF4-FFF2-40B4-BE49-F238E27FC236}">
                <a16:creationId xmlns:a16="http://schemas.microsoft.com/office/drawing/2014/main" id="{37F17ECE-8027-44B6-29C3-847CB108C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4" y="-87086"/>
            <a:ext cx="9346472" cy="52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2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9">
            <a:extLst>
              <a:ext uri="{FF2B5EF4-FFF2-40B4-BE49-F238E27FC236}">
                <a16:creationId xmlns:a16="http://schemas.microsoft.com/office/drawing/2014/main" id="{37F17ECE-8027-44B6-29C3-847CB108C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5164" y="-87086"/>
            <a:ext cx="9346472" cy="5259612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1E95A21-1D31-B9A2-EBAE-58AAACE64E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8345" y="3935232"/>
            <a:ext cx="758594" cy="7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6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ecisionworks.a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E286-4347-3E0A-579F-9F2008B78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9">
            <a:extLst>
              <a:ext uri="{FF2B5EF4-FFF2-40B4-BE49-F238E27FC236}">
                <a16:creationId xmlns:a16="http://schemas.microsoft.com/office/drawing/2014/main" id="{88305D2D-110C-9D8D-00F5-BB1B93EB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46" t="5965" r="6446" b="6927"/>
          <a:stretch>
            <a:fillRect/>
          </a:stretch>
        </p:blipFill>
        <p:spPr>
          <a:xfrm>
            <a:off x="-25166" y="-87086"/>
            <a:ext cx="9346476" cy="5259613"/>
          </a:xfrm>
          <a:prstGeom prst="rect">
            <a:avLst/>
          </a:prstGeom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D907CE84-94DC-D340-478E-E7E6BEF06800}"/>
              </a:ext>
            </a:extLst>
          </p:cNvPr>
          <p:cNvSpPr/>
          <p:nvPr/>
        </p:nvSpPr>
        <p:spPr>
          <a:xfrm>
            <a:off x="842963" y="2171700"/>
            <a:ext cx="2786063" cy="1595438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598B9BFE-E686-DFF3-9AC5-9D08AFA14386}"/>
              </a:ext>
            </a:extLst>
          </p:cNvPr>
          <p:cNvSpPr/>
          <p:nvPr/>
        </p:nvSpPr>
        <p:spPr>
          <a:xfrm>
            <a:off x="683418" y="2941823"/>
            <a:ext cx="4348163" cy="10287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8100"/>
              </a:lnSpc>
              <a:buNone/>
            </a:pPr>
            <a:endParaRPr lang="en-US" sz="675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94748C0-9799-602E-9BF0-7458806EA203}"/>
              </a:ext>
            </a:extLst>
          </p:cNvPr>
          <p:cNvSpPr/>
          <p:nvPr/>
        </p:nvSpPr>
        <p:spPr>
          <a:xfrm>
            <a:off x="807938" y="4113490"/>
            <a:ext cx="4604322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9">
            <a:extLst>
              <a:ext uri="{FF2B5EF4-FFF2-40B4-BE49-F238E27FC236}">
                <a16:creationId xmlns:a16="http://schemas.microsoft.com/office/drawing/2014/main" id="{4E9CA0CA-9F7B-B98F-F0B0-12B303C4F254}"/>
              </a:ext>
            </a:extLst>
          </p:cNvPr>
          <p:cNvSpPr/>
          <p:nvPr/>
        </p:nvSpPr>
        <p:spPr>
          <a:xfrm>
            <a:off x="969589" y="4218188"/>
            <a:ext cx="2821089" cy="19224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</a:rPr>
              <a:t>CDAO Defence, London</a:t>
            </a:r>
            <a:endParaRPr lang="en-US" sz="1688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1C41944-A622-F9E6-A201-02A94018D982}"/>
              </a:ext>
            </a:extLst>
          </p:cNvPr>
          <p:cNvSpPr/>
          <p:nvPr/>
        </p:nvSpPr>
        <p:spPr>
          <a:xfrm>
            <a:off x="3523786" y="4113490"/>
            <a:ext cx="1888474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3931D2-0881-4699-DC84-3D814F17655C}"/>
              </a:ext>
            </a:extLst>
          </p:cNvPr>
          <p:cNvSpPr txBox="1"/>
          <p:nvPr/>
        </p:nvSpPr>
        <p:spPr>
          <a:xfrm>
            <a:off x="3621835" y="4188664"/>
            <a:ext cx="1710699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530"/>
              </a:lnSpc>
              <a:buNone/>
            </a:pPr>
            <a:r>
              <a:rPr lang="en-US" sz="1400" kern="0" spc="-40" dirty="0">
                <a:solidFill>
                  <a:srgbClr val="1E17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27 January 2026</a:t>
            </a:r>
            <a:endParaRPr lang="en-US" sz="2800" spc="-40" dirty="0">
              <a:solidFill>
                <a:srgbClr val="1E173D"/>
              </a:solidFill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CF912095-6562-3C08-0384-56D6983B7717}"/>
              </a:ext>
            </a:extLst>
          </p:cNvPr>
          <p:cNvSpPr/>
          <p:nvPr/>
        </p:nvSpPr>
        <p:spPr>
          <a:xfrm>
            <a:off x="721600" y="2100745"/>
            <a:ext cx="8483800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r>
              <a:rPr lang="en-GB" sz="3600" b="1" dirty="0">
                <a:solidFill>
                  <a:schemeClr val="bg1"/>
                </a:solidFill>
                <a:latin typeface="Inter" panose="020B0604020202020204" charset="0"/>
              </a:rPr>
              <a:t>Harnessing ‘triple-helix’ collaboration for innovation in decision advantage</a:t>
            </a:r>
            <a:endParaRPr lang="en-US" sz="3600" b="1" dirty="0">
              <a:solidFill>
                <a:schemeClr val="bg1"/>
              </a:solidFill>
              <a:latin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40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27810-92F2-A9CC-0B4D-B1E981C04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83A4E9CB-0039-BF54-552A-F092EDF743AA}"/>
              </a:ext>
            </a:extLst>
          </p:cNvPr>
          <p:cNvSpPr/>
          <p:nvPr/>
        </p:nvSpPr>
        <p:spPr>
          <a:xfrm>
            <a:off x="602906" y="2507187"/>
            <a:ext cx="4771852" cy="1586849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2250"/>
              </a:lnSpc>
              <a:buNone/>
            </a:pPr>
            <a:endParaRPr lang="en-US" sz="1688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99B206B5-F184-1B1A-F856-BD617AEDC6F5}"/>
              </a:ext>
            </a:extLst>
          </p:cNvPr>
          <p:cNvSpPr/>
          <p:nvPr/>
        </p:nvSpPr>
        <p:spPr>
          <a:xfrm>
            <a:off x="602906" y="381000"/>
            <a:ext cx="2376464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1275" spc="-6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4B6E86-35EA-955B-8A9E-FBE04F30EBBC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3958124-3B30-0087-5550-8C95FDAA324C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E44756C-2CC4-A277-95D4-78662C7B496E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679934-CC06-F841-B3C1-8C0279169219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640CC0AD-B8F4-AFBC-4A31-8D7E0AE25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24" y="1555116"/>
            <a:ext cx="7484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Inter" panose="020B0604020202020204" charset="0"/>
              </a:rPr>
              <a:t>A collaboration model for innovation which combines </a:t>
            </a:r>
          </a:p>
          <a:p>
            <a:r>
              <a:rPr lang="en-GB" sz="2000" b="1" dirty="0">
                <a:solidFill>
                  <a:schemeClr val="bg1"/>
                </a:solidFill>
                <a:latin typeface="Inter" panose="020B0604020202020204" charset="0"/>
              </a:rPr>
              <a:t>	</a:t>
            </a:r>
            <a:endParaRPr lang="en-GB" sz="2000" dirty="0">
              <a:solidFill>
                <a:schemeClr val="bg1"/>
              </a:solidFill>
              <a:latin typeface="Inter" panose="020B0604020202020204" charset="0"/>
            </a:endParaRPr>
          </a:p>
        </p:txBody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B6B4C8D6-A1CF-1F6C-C3AA-88C2B136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167000"/>
            <a:ext cx="193696" cy="192004"/>
          </a:xfrm>
          <a:prstGeom prst="rect">
            <a:avLst/>
          </a:prstGeom>
        </p:spPr>
      </p:pic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88A2033E-5EC2-8431-2835-984C0CD4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594219"/>
            <a:ext cx="193696" cy="192004"/>
          </a:xfrm>
          <a:prstGeom prst="rect">
            <a:avLst/>
          </a:prstGeom>
        </p:spPr>
      </p:pic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23338388-1D46-8FB1-AE53-1D757EC0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976468"/>
            <a:ext cx="193696" cy="192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EDD79-F88C-C417-2978-AD1BE042540B}"/>
              </a:ext>
            </a:extLst>
          </p:cNvPr>
          <p:cNvSpPr txBox="1"/>
          <p:nvPr/>
        </p:nvSpPr>
        <p:spPr>
          <a:xfrm>
            <a:off x="1137634" y="2090649"/>
            <a:ext cx="800636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GB" b="1" dirty="0">
                <a:solidFill>
                  <a:schemeClr val="bg1"/>
                </a:solidFill>
                <a:latin typeface="Inter" panose="020B0604020202020204" charset="0"/>
              </a:rPr>
              <a:t>Academia:  </a:t>
            </a: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academic mindsets, expertise, new knowledge creation</a:t>
            </a:r>
          </a:p>
          <a:p>
            <a:pPr>
              <a:spcBef>
                <a:spcPts val="900"/>
              </a:spcBef>
            </a:pPr>
            <a:r>
              <a:rPr lang="en-GB" b="1" dirty="0">
                <a:solidFill>
                  <a:schemeClr val="bg1"/>
                </a:solidFill>
                <a:latin typeface="Inter" panose="020B0604020202020204" charset="0"/>
              </a:rPr>
              <a:t>Industry: </a:t>
            </a: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development and commercialisation</a:t>
            </a:r>
          </a:p>
          <a:p>
            <a:pPr>
              <a:spcBef>
                <a:spcPts val="900"/>
              </a:spcBef>
            </a:pPr>
            <a:r>
              <a:rPr lang="en-GB" b="1" dirty="0">
                <a:solidFill>
                  <a:schemeClr val="bg1"/>
                </a:solidFill>
                <a:latin typeface="Inter" panose="020B0604020202020204" charset="0"/>
              </a:rPr>
              <a:t>Government: </a:t>
            </a: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enabling conditions, regulation, adoption pathways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 …. And in defence, direct customer/demander</a:t>
            </a: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4A960B1F-5D60-A035-C0A8-0F5F0F0C861E}"/>
              </a:ext>
            </a:extLst>
          </p:cNvPr>
          <p:cNvSpPr/>
          <p:nvPr/>
        </p:nvSpPr>
        <p:spPr>
          <a:xfrm>
            <a:off x="714523" y="687526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</a:rPr>
              <a:t>Triple Helix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202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F49A7-7B37-CA7A-8E69-6B54DF106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331DAFD8-4286-7164-7496-DFDB0BD7FA43}"/>
              </a:ext>
            </a:extLst>
          </p:cNvPr>
          <p:cNvSpPr/>
          <p:nvPr/>
        </p:nvSpPr>
        <p:spPr>
          <a:xfrm>
            <a:off x="602906" y="2507187"/>
            <a:ext cx="4771852" cy="1586849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2250"/>
              </a:lnSpc>
              <a:buNone/>
            </a:pPr>
            <a:endParaRPr lang="en-US" sz="1688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812EF8B0-0F69-337B-0767-E9AF2987B915}"/>
              </a:ext>
            </a:extLst>
          </p:cNvPr>
          <p:cNvSpPr/>
          <p:nvPr/>
        </p:nvSpPr>
        <p:spPr>
          <a:xfrm>
            <a:off x="388258" y="364495"/>
            <a:ext cx="7437804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497FCB6C-2D6D-C1B2-CBA3-783B7DFEC924}"/>
              </a:ext>
            </a:extLst>
          </p:cNvPr>
          <p:cNvSpPr/>
          <p:nvPr/>
        </p:nvSpPr>
        <p:spPr>
          <a:xfrm>
            <a:off x="602906" y="381000"/>
            <a:ext cx="2376464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1275" spc="-6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A01712-E977-BBF3-5863-70B01A2B1FFA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252E373-E855-E7EC-B728-215E90C6F5DA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456D256-50FF-28E3-1402-4CBC430D80D9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5E1C707-D473-958C-1241-35CCE6863116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B390645C-1B40-E473-9765-11F7F0FBD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24" y="1549946"/>
            <a:ext cx="7484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Inter" panose="020B0604020202020204" charset="0"/>
              </a:rPr>
              <a:t>Decision Advantage mission needs both:</a:t>
            </a:r>
            <a:r>
              <a:rPr lang="en-GB" sz="2000" b="1" dirty="0">
                <a:solidFill>
                  <a:schemeClr val="bg1"/>
                </a:solidFill>
                <a:latin typeface="Inter" panose="020B0604020202020204" charset="0"/>
              </a:rPr>
              <a:t>	</a:t>
            </a:r>
            <a:endParaRPr lang="en-GB" sz="2000" dirty="0">
              <a:solidFill>
                <a:schemeClr val="bg1"/>
              </a:solidFill>
              <a:latin typeface="Inter" panose="020B0604020202020204" charset="0"/>
            </a:endParaRPr>
          </a:p>
        </p:txBody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BA1F4F52-3BE9-B9EE-F29E-F7E557B5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167000"/>
            <a:ext cx="193696" cy="192004"/>
          </a:xfrm>
          <a:prstGeom prst="rect">
            <a:avLst/>
          </a:prstGeom>
        </p:spPr>
      </p:pic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FF262B94-672E-978F-33CC-5F7246F6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976468"/>
            <a:ext cx="193696" cy="192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2A865-1015-9414-0198-76B72294EACC}"/>
              </a:ext>
            </a:extLst>
          </p:cNvPr>
          <p:cNvSpPr txBox="1"/>
          <p:nvPr/>
        </p:nvSpPr>
        <p:spPr>
          <a:xfrm>
            <a:off x="1079424" y="2087407"/>
            <a:ext cx="800636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GB" b="1" dirty="0">
                <a:solidFill>
                  <a:schemeClr val="bg1"/>
                </a:solidFill>
                <a:latin typeface="Inter" panose="020B0604020202020204" charset="0"/>
              </a:rPr>
              <a:t>technical capability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	data, modelling, AI, decision science</a:t>
            </a:r>
          </a:p>
          <a:p>
            <a:pPr>
              <a:spcBef>
                <a:spcPts val="900"/>
              </a:spcBef>
            </a:pPr>
            <a:r>
              <a:rPr lang="en-GB" b="1" dirty="0">
                <a:solidFill>
                  <a:schemeClr val="bg1"/>
                </a:solidFill>
                <a:latin typeface="Inter" panose="020B0604020202020204" charset="0"/>
              </a:rPr>
              <a:t>socio-organisational capability 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	trust, governance, workflows, incentives</a:t>
            </a:r>
          </a:p>
          <a:p>
            <a:pPr>
              <a:spcBef>
                <a:spcPts val="900"/>
              </a:spcBef>
            </a:pPr>
            <a:endParaRPr lang="en-GB" dirty="0">
              <a:solidFill>
                <a:schemeClr val="bg1"/>
              </a:solidFill>
              <a:latin typeface="Inter" panose="020B0604020202020204" charset="0"/>
            </a:endParaRPr>
          </a:p>
          <a:p>
            <a:pPr>
              <a:spcBef>
                <a:spcPts val="900"/>
              </a:spcBef>
            </a:pPr>
            <a:endParaRPr lang="en-GB" b="1" dirty="0">
              <a:solidFill>
                <a:schemeClr val="bg1"/>
              </a:solidFill>
              <a:latin typeface="Inter" panose="020B0604020202020204" charset="0"/>
            </a:endParaRPr>
          </a:p>
          <a:p>
            <a:pPr>
              <a:spcBef>
                <a:spcPts val="900"/>
              </a:spcBef>
            </a:pPr>
            <a:endParaRPr lang="en-GB" dirty="0"/>
          </a:p>
          <a:p>
            <a:endParaRPr lang="en-GB" dirty="0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78765BF3-A603-0C2D-CDF7-DA803620879E}"/>
              </a:ext>
            </a:extLst>
          </p:cNvPr>
          <p:cNvSpPr/>
          <p:nvPr/>
        </p:nvSpPr>
        <p:spPr>
          <a:xfrm>
            <a:off x="714523" y="687526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</a:rPr>
              <a:t>A good fit because 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1612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4FDEA-8388-52BD-8D3C-DE73C2D0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E397E81F-9C1D-ED70-8E13-EEC35109CD32}"/>
              </a:ext>
            </a:extLst>
          </p:cNvPr>
          <p:cNvSpPr/>
          <p:nvPr/>
        </p:nvSpPr>
        <p:spPr>
          <a:xfrm>
            <a:off x="602906" y="2507187"/>
            <a:ext cx="4771852" cy="1586849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2250"/>
              </a:lnSpc>
              <a:buNone/>
            </a:pPr>
            <a:endParaRPr lang="en-US" sz="1688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296FD3C5-9C3E-4EA7-2015-751D56A05659}"/>
              </a:ext>
            </a:extLst>
          </p:cNvPr>
          <p:cNvSpPr/>
          <p:nvPr/>
        </p:nvSpPr>
        <p:spPr>
          <a:xfrm>
            <a:off x="388258" y="364495"/>
            <a:ext cx="7437804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8BC0226F-D5E9-3CC0-7C44-9425521A8040}"/>
              </a:ext>
            </a:extLst>
          </p:cNvPr>
          <p:cNvSpPr/>
          <p:nvPr/>
        </p:nvSpPr>
        <p:spPr>
          <a:xfrm>
            <a:off x="602906" y="381000"/>
            <a:ext cx="2376464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1275" spc="-6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896D32-5399-CC5B-DF2D-936BBF350ED0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73E4601-8DA4-4539-701C-C73164B545E9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168508B-DBBA-20AC-4C01-73E86253AB4A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8B5C223-3F8F-2662-8A36-4AE5167D3C66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A803AD02-5D67-A973-1C5F-CDABEF1D4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02" y="1626565"/>
            <a:ext cx="7484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Inter" panose="020B0604020202020204" charset="0"/>
              </a:rPr>
              <a:t>Triple Helix collaboration delivers:</a:t>
            </a:r>
            <a:r>
              <a:rPr lang="en-GB" sz="2000" b="1" dirty="0">
                <a:solidFill>
                  <a:schemeClr val="bg1"/>
                </a:solidFill>
                <a:latin typeface="Inter" panose="020B0604020202020204" charset="0"/>
              </a:rPr>
              <a:t>	</a:t>
            </a:r>
            <a:endParaRPr lang="en-GB" sz="2000" dirty="0">
              <a:solidFill>
                <a:schemeClr val="bg1"/>
              </a:solidFill>
              <a:latin typeface="Inter" panose="020B0604020202020204" charset="0"/>
            </a:endParaRPr>
          </a:p>
        </p:txBody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01191EEA-1D08-F043-6A5B-B740CA17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167000"/>
            <a:ext cx="193696" cy="192004"/>
          </a:xfrm>
          <a:prstGeom prst="rect">
            <a:avLst/>
          </a:prstGeom>
        </p:spPr>
      </p:pic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649902B3-2611-ADD4-E02D-5B0C1405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976468"/>
            <a:ext cx="193696" cy="192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ED9D0B-87FD-8F64-DF88-012EF68D434F}"/>
              </a:ext>
            </a:extLst>
          </p:cNvPr>
          <p:cNvSpPr txBox="1"/>
          <p:nvPr/>
        </p:nvSpPr>
        <p:spPr>
          <a:xfrm>
            <a:off x="1079424" y="2087407"/>
            <a:ext cx="8006366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endParaRPr lang="en-GB" b="1" dirty="0">
              <a:solidFill>
                <a:schemeClr val="bg1"/>
              </a:solidFill>
              <a:latin typeface="Inter" panose="020B0604020202020204" charset="0"/>
            </a:endParaRPr>
          </a:p>
          <a:p>
            <a:pPr>
              <a:spcBef>
                <a:spcPts val="900"/>
              </a:spcBef>
            </a:pPr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56BA7-C62A-AFCD-2DCB-4790D8D56BEE}"/>
              </a:ext>
            </a:extLst>
          </p:cNvPr>
          <p:cNvSpPr txBox="1"/>
          <p:nvPr/>
        </p:nvSpPr>
        <p:spPr>
          <a:xfrm>
            <a:off x="1080108" y="828965"/>
            <a:ext cx="800636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endParaRPr lang="en-GB" sz="2000" dirty="0">
              <a:solidFill>
                <a:schemeClr val="bg1"/>
              </a:solidFill>
              <a:latin typeface="Inter" panose="020B0604020202020204" charset="0"/>
            </a:endParaRPr>
          </a:p>
          <a:p>
            <a:pPr>
              <a:spcBef>
                <a:spcPts val="900"/>
              </a:spcBef>
            </a:pPr>
            <a:endParaRPr lang="en-GB" sz="2000" b="1" dirty="0">
              <a:solidFill>
                <a:schemeClr val="bg1"/>
              </a:solidFill>
              <a:latin typeface="Inter" panose="020B0604020202020204" charset="0"/>
            </a:endParaRPr>
          </a:p>
          <a:p>
            <a:pPr>
              <a:spcBef>
                <a:spcPts val="900"/>
              </a:spcBef>
            </a:pPr>
            <a:endParaRPr lang="en-GB" sz="2000" dirty="0">
              <a:solidFill>
                <a:schemeClr val="bg1"/>
              </a:solidFill>
            </a:endParaRP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Research to Practice translation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Standards, governance, assurance and evaluation mechanisms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Informed approaches to using AI</a:t>
            </a:r>
          </a:p>
          <a:p>
            <a:pPr>
              <a:spcBef>
                <a:spcPts val="900"/>
              </a:spcBef>
            </a:pPr>
            <a:r>
              <a:rPr lang="en-GB" dirty="0">
                <a:solidFill>
                  <a:schemeClr val="bg1"/>
                </a:solidFill>
                <a:latin typeface="Inter" panose="020B0604020202020204" charset="0"/>
              </a:rPr>
              <a:t>Cross-sector, cross supply chain learning loops</a:t>
            </a:r>
            <a:endParaRPr lang="en-GB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3EB509A5-0BCA-5092-5E6A-5E8A259B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07" y="2572687"/>
            <a:ext cx="193696" cy="192004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8BEE2C17-A830-F89A-DF59-21235E2A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07" y="3360690"/>
            <a:ext cx="193696" cy="192004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8A2F7115-DC77-C936-E33E-F917BB88E490}"/>
              </a:ext>
            </a:extLst>
          </p:cNvPr>
          <p:cNvSpPr/>
          <p:nvPr/>
        </p:nvSpPr>
        <p:spPr>
          <a:xfrm>
            <a:off x="714523" y="687526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</a:rPr>
              <a:t>A good fit because 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5191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69BBE-D2A3-2336-9E2D-929CBCF46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CDF0F24-273A-7702-DFDA-0770C5B020BD}"/>
              </a:ext>
            </a:extLst>
          </p:cNvPr>
          <p:cNvSpPr/>
          <p:nvPr/>
        </p:nvSpPr>
        <p:spPr>
          <a:xfrm>
            <a:off x="638175" y="2128888"/>
            <a:ext cx="7867650" cy="11191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 algn="ctr">
              <a:lnSpc>
                <a:spcPts val="4125"/>
              </a:lnSpc>
            </a:pPr>
            <a:r>
              <a:rPr lang="en-GB" sz="4500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So triple-helix collaboration is attractive not because it gives us more innovation, but because it gives us </a:t>
            </a:r>
            <a:r>
              <a:rPr lang="en-GB" sz="4500" b="1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better innovation conditions</a:t>
            </a:r>
            <a:endParaRPr lang="en-US" sz="4500" b="1" kern="0" spc="-150" dirty="0">
              <a:solidFill>
                <a:srgbClr val="1E173D">
                  <a:alpha val="99000"/>
                </a:srgbClr>
              </a:solidFill>
              <a:latin typeface="Gupter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447C82-BB15-D923-5835-D9ECCF1EC71B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CEA79FF-D0E5-7F2D-5C61-B64565008CE0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BDEE02D-132A-2A5F-2229-88970A699471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1E173D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74D0B41-757A-FCF8-F8CE-300A09578876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453372"/>
      </p:ext>
    </p:extLst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FEB5F-1F3E-E006-79D8-CDDCB054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0">
            <a:extLst>
              <a:ext uri="{FF2B5EF4-FFF2-40B4-BE49-F238E27FC236}">
                <a16:creationId xmlns:a16="http://schemas.microsoft.com/office/drawing/2014/main" id="{183B72A0-D1A6-CFBD-54A1-90F6133E27AC}"/>
              </a:ext>
            </a:extLst>
          </p:cNvPr>
          <p:cNvSpPr/>
          <p:nvPr/>
        </p:nvSpPr>
        <p:spPr>
          <a:xfrm>
            <a:off x="1319727" y="2516139"/>
            <a:ext cx="5645386" cy="1585203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5820"/>
              </a:lnSpc>
              <a:buNone/>
            </a:pPr>
            <a:r>
              <a:rPr lang="en-US" sz="3200" b="1" kern="0" spc="-72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Case Study</a:t>
            </a:r>
            <a:endParaRPr lang="en-US" sz="32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04100FC-F41C-4C09-4912-0C28DF3D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358" y="3865611"/>
            <a:ext cx="4783302" cy="9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7A70DD-2AA4-2E61-1672-FF96D15A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417"/>
            <a:ext cx="9336741" cy="52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08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83EC4-40FB-94EA-5158-899CBDC3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DCF8C44-37A3-021E-10D1-B509CA6E9F6C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283ABD3-C2C1-C6B6-404C-A6DD5F1DE239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C7319FD-0C26-A171-E0E9-94E7CC70A16D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4D6D488-A5CC-80C7-D90F-04E5B3201173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2">
            <a:extLst>
              <a:ext uri="{FF2B5EF4-FFF2-40B4-BE49-F238E27FC236}">
                <a16:creationId xmlns:a16="http://schemas.microsoft.com/office/drawing/2014/main" id="{73C03F31-589C-CA22-C85C-67032DD87187}"/>
              </a:ext>
            </a:extLst>
          </p:cNvPr>
          <p:cNvSpPr/>
          <p:nvPr/>
        </p:nvSpPr>
        <p:spPr>
          <a:xfrm>
            <a:off x="1889090" y="1563174"/>
            <a:ext cx="5365820" cy="918455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lvl="0" algn="ctr">
              <a:lnSpc>
                <a:spcPts val="2028"/>
              </a:lnSpc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A new kind of collaborative innovation engine </a:t>
            </a:r>
          </a:p>
          <a:p>
            <a:pPr lvl="0" algn="ctr">
              <a:lnSpc>
                <a:spcPts val="2028"/>
              </a:lnSpc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ready to work at pace with UK Defence</a:t>
            </a:r>
          </a:p>
          <a:p>
            <a:pPr lvl="0" algn="ctr">
              <a:lnSpc>
                <a:spcPts val="2028"/>
              </a:lnSpc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to re-imagine decision-making for the digital age</a:t>
            </a:r>
            <a:endParaRPr lang="en-GB" spc="-100" dirty="0">
              <a:solidFill>
                <a:srgbClr val="E9E8F7"/>
              </a:solidFill>
              <a:latin typeface="Inter" panose="02000503000000020004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B3AD7A0E-5938-6781-44DC-02A7A047DFAE}"/>
              </a:ext>
            </a:extLst>
          </p:cNvPr>
          <p:cNvSpPr/>
          <p:nvPr/>
        </p:nvSpPr>
        <p:spPr>
          <a:xfrm>
            <a:off x="2319724" y="929208"/>
            <a:ext cx="4504553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ctr">
              <a:buNone/>
            </a:pPr>
            <a:r>
              <a:rPr lang="en-US" sz="36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Intent</a:t>
            </a:r>
            <a:endParaRPr lang="en-US" sz="3600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FD539D7-6508-6F0B-028F-687F616EF807}"/>
              </a:ext>
            </a:extLst>
          </p:cNvPr>
          <p:cNvSpPr/>
          <p:nvPr/>
        </p:nvSpPr>
        <p:spPr>
          <a:xfrm rot="2677547">
            <a:off x="3078962" y="3481940"/>
            <a:ext cx="249703" cy="248027"/>
          </a:xfrm>
          <a:custGeom>
            <a:avLst/>
            <a:gdLst>
              <a:gd name="connsiteX0" fmla="*/ 410348 w 410347"/>
              <a:gd name="connsiteY0" fmla="*/ 33928 h 407593"/>
              <a:gd name="connsiteX1" fmla="*/ 410348 w 410347"/>
              <a:gd name="connsiteY1" fmla="*/ 373757 h 407593"/>
              <a:gd name="connsiteX2" fmla="*/ 376190 w 410347"/>
              <a:gd name="connsiteY2" fmla="*/ 407594 h 407593"/>
              <a:gd name="connsiteX3" fmla="*/ 306362 w 410347"/>
              <a:gd name="connsiteY3" fmla="*/ 407594 h 407593"/>
              <a:gd name="connsiteX4" fmla="*/ 272251 w 410347"/>
              <a:gd name="connsiteY4" fmla="*/ 373757 h 407593"/>
              <a:gd name="connsiteX5" fmla="*/ 272251 w 410347"/>
              <a:gd name="connsiteY5" fmla="*/ 234173 h 407593"/>
              <a:gd name="connsiteX6" fmla="*/ 172896 w 410347"/>
              <a:gd name="connsiteY6" fmla="*/ 332861 h 407593"/>
              <a:gd name="connsiteX7" fmla="*/ 124663 w 410347"/>
              <a:gd name="connsiteY7" fmla="*/ 332861 h 407593"/>
              <a:gd name="connsiteX8" fmla="*/ 75238 w 410347"/>
              <a:gd name="connsiteY8" fmla="*/ 283813 h 407593"/>
              <a:gd name="connsiteX9" fmla="*/ 75238 w 410347"/>
              <a:gd name="connsiteY9" fmla="*/ 235858 h 407593"/>
              <a:gd name="connsiteX10" fmla="*/ 174593 w 410347"/>
              <a:gd name="connsiteY10" fmla="*/ 137170 h 407593"/>
              <a:gd name="connsiteX11" fmla="*/ 174822 w 410347"/>
              <a:gd name="connsiteY11" fmla="*/ 137170 h 407593"/>
              <a:gd name="connsiteX12" fmla="*/ 174822 w 410347"/>
              <a:gd name="connsiteY12" fmla="*/ 136942 h 407593"/>
              <a:gd name="connsiteX13" fmla="*/ 174593 w 410347"/>
              <a:gd name="connsiteY13" fmla="*/ 137170 h 407593"/>
              <a:gd name="connsiteX14" fmla="*/ 34112 w 410347"/>
              <a:gd name="connsiteY14" fmla="*/ 137170 h 407593"/>
              <a:gd name="connsiteX15" fmla="*/ 0 w 410347"/>
              <a:gd name="connsiteY15" fmla="*/ 103287 h 407593"/>
              <a:gd name="connsiteX16" fmla="*/ 0 w 410347"/>
              <a:gd name="connsiteY16" fmla="*/ 33883 h 407593"/>
              <a:gd name="connsiteX17" fmla="*/ 34112 w 410347"/>
              <a:gd name="connsiteY17" fmla="*/ 0 h 407593"/>
              <a:gd name="connsiteX18" fmla="*/ 376236 w 410347"/>
              <a:gd name="connsiteY18" fmla="*/ 0 h 407593"/>
              <a:gd name="connsiteX19" fmla="*/ 410348 w 410347"/>
              <a:gd name="connsiteY19" fmla="*/ 33883 h 4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347" h="407593">
                <a:moveTo>
                  <a:pt x="410348" y="33928"/>
                </a:moveTo>
                <a:lnTo>
                  <a:pt x="410348" y="373757"/>
                </a:lnTo>
                <a:cubicBezTo>
                  <a:pt x="410348" y="392429"/>
                  <a:pt x="395080" y="407594"/>
                  <a:pt x="376190" y="407594"/>
                </a:cubicBezTo>
                <a:lnTo>
                  <a:pt x="306362" y="407594"/>
                </a:lnTo>
                <a:cubicBezTo>
                  <a:pt x="287519" y="407594"/>
                  <a:pt x="272251" y="392429"/>
                  <a:pt x="272251" y="373757"/>
                </a:cubicBezTo>
                <a:lnTo>
                  <a:pt x="272251" y="234173"/>
                </a:lnTo>
                <a:lnTo>
                  <a:pt x="172896" y="332861"/>
                </a:lnTo>
                <a:cubicBezTo>
                  <a:pt x="159554" y="346068"/>
                  <a:pt x="137959" y="346068"/>
                  <a:pt x="124663" y="332861"/>
                </a:cubicBezTo>
                <a:lnTo>
                  <a:pt x="75238" y="283813"/>
                </a:lnTo>
                <a:cubicBezTo>
                  <a:pt x="61942" y="270560"/>
                  <a:pt x="61942" y="249110"/>
                  <a:pt x="75238" y="235858"/>
                </a:cubicBezTo>
                <a:lnTo>
                  <a:pt x="174593" y="137170"/>
                </a:lnTo>
                <a:lnTo>
                  <a:pt x="174822" y="137170"/>
                </a:lnTo>
                <a:lnTo>
                  <a:pt x="174822" y="136942"/>
                </a:lnTo>
                <a:lnTo>
                  <a:pt x="174593" y="137170"/>
                </a:lnTo>
                <a:lnTo>
                  <a:pt x="34112" y="137170"/>
                </a:lnTo>
                <a:cubicBezTo>
                  <a:pt x="15268" y="137170"/>
                  <a:pt x="0" y="122005"/>
                  <a:pt x="0" y="103287"/>
                </a:cubicBezTo>
                <a:lnTo>
                  <a:pt x="0" y="33883"/>
                </a:lnTo>
                <a:cubicBezTo>
                  <a:pt x="0" y="15165"/>
                  <a:pt x="15268" y="0"/>
                  <a:pt x="34112" y="0"/>
                </a:cubicBezTo>
                <a:lnTo>
                  <a:pt x="376236" y="0"/>
                </a:lnTo>
                <a:cubicBezTo>
                  <a:pt x="395080" y="0"/>
                  <a:pt x="410348" y="15165"/>
                  <a:pt x="410348" y="33883"/>
                </a:cubicBezTo>
                <a:close/>
              </a:path>
            </a:pathLst>
          </a:custGeom>
          <a:solidFill>
            <a:srgbClr val="E9E8F7"/>
          </a:solidFill>
          <a:ln w="45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1B45428-2595-D0CE-41A4-465AF698BEAC}"/>
              </a:ext>
            </a:extLst>
          </p:cNvPr>
          <p:cNvSpPr/>
          <p:nvPr/>
        </p:nvSpPr>
        <p:spPr>
          <a:xfrm rot="2677547">
            <a:off x="5777191" y="3481940"/>
            <a:ext cx="249703" cy="248027"/>
          </a:xfrm>
          <a:custGeom>
            <a:avLst/>
            <a:gdLst>
              <a:gd name="connsiteX0" fmla="*/ 410348 w 410347"/>
              <a:gd name="connsiteY0" fmla="*/ 33928 h 407593"/>
              <a:gd name="connsiteX1" fmla="*/ 410348 w 410347"/>
              <a:gd name="connsiteY1" fmla="*/ 373757 h 407593"/>
              <a:gd name="connsiteX2" fmla="*/ 376190 w 410347"/>
              <a:gd name="connsiteY2" fmla="*/ 407594 h 407593"/>
              <a:gd name="connsiteX3" fmla="*/ 306362 w 410347"/>
              <a:gd name="connsiteY3" fmla="*/ 407594 h 407593"/>
              <a:gd name="connsiteX4" fmla="*/ 272251 w 410347"/>
              <a:gd name="connsiteY4" fmla="*/ 373757 h 407593"/>
              <a:gd name="connsiteX5" fmla="*/ 272251 w 410347"/>
              <a:gd name="connsiteY5" fmla="*/ 234173 h 407593"/>
              <a:gd name="connsiteX6" fmla="*/ 172896 w 410347"/>
              <a:gd name="connsiteY6" fmla="*/ 332861 h 407593"/>
              <a:gd name="connsiteX7" fmla="*/ 124663 w 410347"/>
              <a:gd name="connsiteY7" fmla="*/ 332861 h 407593"/>
              <a:gd name="connsiteX8" fmla="*/ 75238 w 410347"/>
              <a:gd name="connsiteY8" fmla="*/ 283813 h 407593"/>
              <a:gd name="connsiteX9" fmla="*/ 75238 w 410347"/>
              <a:gd name="connsiteY9" fmla="*/ 235858 h 407593"/>
              <a:gd name="connsiteX10" fmla="*/ 174593 w 410347"/>
              <a:gd name="connsiteY10" fmla="*/ 137170 h 407593"/>
              <a:gd name="connsiteX11" fmla="*/ 174822 w 410347"/>
              <a:gd name="connsiteY11" fmla="*/ 137170 h 407593"/>
              <a:gd name="connsiteX12" fmla="*/ 174822 w 410347"/>
              <a:gd name="connsiteY12" fmla="*/ 136942 h 407593"/>
              <a:gd name="connsiteX13" fmla="*/ 174593 w 410347"/>
              <a:gd name="connsiteY13" fmla="*/ 137170 h 407593"/>
              <a:gd name="connsiteX14" fmla="*/ 34112 w 410347"/>
              <a:gd name="connsiteY14" fmla="*/ 137170 h 407593"/>
              <a:gd name="connsiteX15" fmla="*/ 0 w 410347"/>
              <a:gd name="connsiteY15" fmla="*/ 103287 h 407593"/>
              <a:gd name="connsiteX16" fmla="*/ 0 w 410347"/>
              <a:gd name="connsiteY16" fmla="*/ 33883 h 407593"/>
              <a:gd name="connsiteX17" fmla="*/ 34112 w 410347"/>
              <a:gd name="connsiteY17" fmla="*/ 0 h 407593"/>
              <a:gd name="connsiteX18" fmla="*/ 376236 w 410347"/>
              <a:gd name="connsiteY18" fmla="*/ 0 h 407593"/>
              <a:gd name="connsiteX19" fmla="*/ 410348 w 410347"/>
              <a:gd name="connsiteY19" fmla="*/ 33883 h 4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347" h="407593">
                <a:moveTo>
                  <a:pt x="410348" y="33928"/>
                </a:moveTo>
                <a:lnTo>
                  <a:pt x="410348" y="373757"/>
                </a:lnTo>
                <a:cubicBezTo>
                  <a:pt x="410348" y="392429"/>
                  <a:pt x="395080" y="407594"/>
                  <a:pt x="376190" y="407594"/>
                </a:cubicBezTo>
                <a:lnTo>
                  <a:pt x="306362" y="407594"/>
                </a:lnTo>
                <a:cubicBezTo>
                  <a:pt x="287519" y="407594"/>
                  <a:pt x="272251" y="392429"/>
                  <a:pt x="272251" y="373757"/>
                </a:cubicBezTo>
                <a:lnTo>
                  <a:pt x="272251" y="234173"/>
                </a:lnTo>
                <a:lnTo>
                  <a:pt x="172896" y="332861"/>
                </a:lnTo>
                <a:cubicBezTo>
                  <a:pt x="159554" y="346068"/>
                  <a:pt x="137959" y="346068"/>
                  <a:pt x="124663" y="332861"/>
                </a:cubicBezTo>
                <a:lnTo>
                  <a:pt x="75238" y="283813"/>
                </a:lnTo>
                <a:cubicBezTo>
                  <a:pt x="61942" y="270560"/>
                  <a:pt x="61942" y="249110"/>
                  <a:pt x="75238" y="235858"/>
                </a:cubicBezTo>
                <a:lnTo>
                  <a:pt x="174593" y="137170"/>
                </a:lnTo>
                <a:lnTo>
                  <a:pt x="174822" y="137170"/>
                </a:lnTo>
                <a:lnTo>
                  <a:pt x="174822" y="136942"/>
                </a:lnTo>
                <a:lnTo>
                  <a:pt x="174593" y="137170"/>
                </a:lnTo>
                <a:lnTo>
                  <a:pt x="34112" y="137170"/>
                </a:lnTo>
                <a:cubicBezTo>
                  <a:pt x="15268" y="137170"/>
                  <a:pt x="0" y="122005"/>
                  <a:pt x="0" y="103287"/>
                </a:cubicBezTo>
                <a:lnTo>
                  <a:pt x="0" y="33883"/>
                </a:lnTo>
                <a:cubicBezTo>
                  <a:pt x="0" y="15165"/>
                  <a:pt x="15268" y="0"/>
                  <a:pt x="34112" y="0"/>
                </a:cubicBezTo>
                <a:lnTo>
                  <a:pt x="376236" y="0"/>
                </a:lnTo>
                <a:cubicBezTo>
                  <a:pt x="395080" y="0"/>
                  <a:pt x="410348" y="15165"/>
                  <a:pt x="410348" y="33883"/>
                </a:cubicBezTo>
                <a:close/>
              </a:path>
            </a:pathLst>
          </a:custGeom>
          <a:solidFill>
            <a:srgbClr val="E9E8F7"/>
          </a:solidFill>
          <a:ln w="45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A151D5-3296-5B80-A2D8-5C7CA3A834EB}"/>
              </a:ext>
            </a:extLst>
          </p:cNvPr>
          <p:cNvGrpSpPr/>
          <p:nvPr/>
        </p:nvGrpSpPr>
        <p:grpSpPr>
          <a:xfrm>
            <a:off x="3973439" y="2742498"/>
            <a:ext cx="1240103" cy="1694590"/>
            <a:chOff x="3973439" y="2742498"/>
            <a:chExt cx="1240103" cy="1694590"/>
          </a:xfrm>
        </p:grpSpPr>
        <p:sp>
          <p:nvSpPr>
            <p:cNvPr id="15" name="Text 2">
              <a:extLst>
                <a:ext uri="{FF2B5EF4-FFF2-40B4-BE49-F238E27FC236}">
                  <a16:creationId xmlns:a16="http://schemas.microsoft.com/office/drawing/2014/main" id="{6085B408-07A8-7073-FC2A-58140BCBDDF6}"/>
                </a:ext>
              </a:extLst>
            </p:cNvPr>
            <p:cNvSpPr/>
            <p:nvPr/>
          </p:nvSpPr>
          <p:spPr>
            <a:xfrm>
              <a:off x="3973439" y="3887682"/>
              <a:ext cx="1240103" cy="549406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lvl="0" algn="ctr">
                <a:defRPr/>
              </a:pPr>
              <a:r>
                <a:rPr lang="en-GB" sz="1400" spc="-80">
                  <a:solidFill>
                    <a:srgbClr val="E9E8F7"/>
                  </a:solidFill>
                  <a:latin typeface="Inter" panose="02000503000000020004"/>
                </a:rPr>
                <a:t>Decision </a:t>
              </a:r>
              <a:br>
                <a:rPr lang="en-GB" sz="1400" spc="-80">
                  <a:solidFill>
                    <a:srgbClr val="E9E8F7"/>
                  </a:solidFill>
                  <a:latin typeface="Inter" panose="02000503000000020004"/>
                </a:rPr>
              </a:br>
              <a:r>
                <a:rPr lang="en-GB" sz="1400" spc="-80">
                  <a:solidFill>
                    <a:srgbClr val="E9E8F7"/>
                  </a:solidFill>
                  <a:latin typeface="Inter" panose="02000503000000020004"/>
                </a:rPr>
                <a:t>Advantage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CE9541EF-8D38-7934-C434-C121A681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03445" y="2742498"/>
              <a:ext cx="1039423" cy="10394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4BF781-11A6-2378-9E14-08159F445009}"/>
              </a:ext>
            </a:extLst>
          </p:cNvPr>
          <p:cNvGrpSpPr/>
          <p:nvPr/>
        </p:nvGrpSpPr>
        <p:grpSpPr>
          <a:xfrm>
            <a:off x="1269038" y="2823749"/>
            <a:ext cx="1240103" cy="1613339"/>
            <a:chOff x="1269038" y="2823749"/>
            <a:chExt cx="1240103" cy="1613339"/>
          </a:xfrm>
        </p:grpSpPr>
        <p:sp>
          <p:nvSpPr>
            <p:cNvPr id="14" name="Text 2">
              <a:extLst>
                <a:ext uri="{FF2B5EF4-FFF2-40B4-BE49-F238E27FC236}">
                  <a16:creationId xmlns:a16="http://schemas.microsoft.com/office/drawing/2014/main" id="{D462E76C-79AB-4E59-C9B6-6F6A1BBA026F}"/>
                </a:ext>
              </a:extLst>
            </p:cNvPr>
            <p:cNvSpPr/>
            <p:nvPr/>
          </p:nvSpPr>
          <p:spPr>
            <a:xfrm>
              <a:off x="1269038" y="3887682"/>
              <a:ext cx="1240103" cy="549406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lvl="0" algn="ctr">
                <a:defRPr/>
              </a:pPr>
              <a:r>
                <a:rPr lang="en-GB" sz="1400" spc="-80" dirty="0">
                  <a:solidFill>
                    <a:srgbClr val="E9E8F7"/>
                  </a:solidFill>
                  <a:latin typeface="Inter" panose="02000503000000020004"/>
                </a:rPr>
                <a:t>Information </a:t>
              </a:r>
              <a:br>
                <a:rPr lang="en-GB" sz="1400" spc="-80" dirty="0">
                  <a:solidFill>
                    <a:srgbClr val="E9E8F7"/>
                  </a:solidFill>
                  <a:latin typeface="Inter" panose="02000503000000020004"/>
                </a:rPr>
              </a:br>
              <a:r>
                <a:rPr lang="en-GB" sz="1400" spc="-80" dirty="0">
                  <a:solidFill>
                    <a:srgbClr val="E9E8F7"/>
                  </a:solidFill>
                  <a:latin typeface="Inter" panose="02000503000000020004"/>
                </a:rPr>
                <a:t>Advantage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FDC9E18F-A3E1-89B9-9C8E-44FAC487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13640" y="2823749"/>
              <a:ext cx="1008396" cy="88428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5C50DD0-4A8A-9750-D1EB-A476855957C0}"/>
              </a:ext>
            </a:extLst>
          </p:cNvPr>
          <p:cNvGrpSpPr/>
          <p:nvPr/>
        </p:nvGrpSpPr>
        <p:grpSpPr>
          <a:xfrm>
            <a:off x="6677840" y="2804553"/>
            <a:ext cx="1240103" cy="1632535"/>
            <a:chOff x="6677840" y="2804553"/>
            <a:chExt cx="1240103" cy="1632535"/>
          </a:xfrm>
        </p:grpSpPr>
        <p:sp>
          <p:nvSpPr>
            <p:cNvPr id="16" name="Text 2">
              <a:extLst>
                <a:ext uri="{FF2B5EF4-FFF2-40B4-BE49-F238E27FC236}">
                  <a16:creationId xmlns:a16="http://schemas.microsoft.com/office/drawing/2014/main" id="{77932EA0-FAC3-9886-C67E-67910428DDB8}"/>
                </a:ext>
              </a:extLst>
            </p:cNvPr>
            <p:cNvSpPr/>
            <p:nvPr/>
          </p:nvSpPr>
          <p:spPr>
            <a:xfrm>
              <a:off x="6677840" y="3887682"/>
              <a:ext cx="1240103" cy="549406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lvl="0" algn="ctr">
                <a:defRPr/>
              </a:pPr>
              <a:r>
                <a:rPr lang="en-GB" sz="1400" spc="-80">
                  <a:solidFill>
                    <a:srgbClr val="E9E8F7"/>
                  </a:solidFill>
                  <a:latin typeface="Inter" panose="02000503000000020004"/>
                </a:rPr>
                <a:t>Mission </a:t>
              </a:r>
              <a:br>
                <a:rPr lang="en-GB" sz="1400" spc="-80">
                  <a:solidFill>
                    <a:srgbClr val="E9E8F7"/>
                  </a:solidFill>
                  <a:latin typeface="Inter" panose="02000503000000020004"/>
                </a:rPr>
              </a:br>
              <a:r>
                <a:rPr lang="en-GB" sz="1400" spc="-80">
                  <a:solidFill>
                    <a:srgbClr val="E9E8F7"/>
                  </a:solidFill>
                  <a:latin typeface="Inter" panose="02000503000000020004"/>
                </a:rPr>
                <a:t>Advantage</a:t>
              </a: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C39C101-A5DF-C8A6-55C4-69F9584B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24277" y="2804553"/>
              <a:ext cx="977368" cy="977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9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184FF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184FF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184FF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184FF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8" grpId="0" animBg="1"/>
      <p:bldP spid="28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8FCD50-154E-AE3D-EC7E-38DD959D971C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B7E077A-7305-E3B6-C5F1-470F392BA2E0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E78FA13-86E7-C6FF-655C-A026EFD463F6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A796B36-943C-6BF0-7F65-0337D418DE68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2">
            <a:extLst>
              <a:ext uri="{FF2B5EF4-FFF2-40B4-BE49-F238E27FC236}">
                <a16:creationId xmlns:a16="http://schemas.microsoft.com/office/drawing/2014/main" id="{A87D55C1-B133-1A7E-23B0-2C40C00CA413}"/>
              </a:ext>
            </a:extLst>
          </p:cNvPr>
          <p:cNvSpPr/>
          <p:nvPr/>
        </p:nvSpPr>
        <p:spPr>
          <a:xfrm>
            <a:off x="602906" y="2473379"/>
            <a:ext cx="4588002" cy="667062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lvl="0"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A direct response to external realities </a:t>
            </a:r>
          </a:p>
          <a:p>
            <a:pPr lvl="0"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and to SDR, DIS and wider Government policy 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AA1EE391-D1B9-3AA2-9759-4D33CBA1D36A}"/>
              </a:ext>
            </a:extLst>
          </p:cNvPr>
          <p:cNvSpPr/>
          <p:nvPr/>
        </p:nvSpPr>
        <p:spPr>
          <a:xfrm>
            <a:off x="602906" y="1105916"/>
            <a:ext cx="6682314" cy="1076173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buNone/>
            </a:pPr>
            <a:r>
              <a:rPr lang="en-US" sz="36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kind of collaborative innovation engine</a:t>
            </a:r>
            <a:endParaRPr lang="en-US" sz="36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B480B5A-B169-4FA6-E160-048C5625FFF2}"/>
              </a:ext>
            </a:extLst>
          </p:cNvPr>
          <p:cNvGrpSpPr/>
          <p:nvPr/>
        </p:nvGrpSpPr>
        <p:grpSpPr>
          <a:xfrm>
            <a:off x="701762" y="3350086"/>
            <a:ext cx="3969475" cy="423044"/>
            <a:chOff x="701762" y="3350086"/>
            <a:chExt cx="3969475" cy="423044"/>
          </a:xfrm>
        </p:grpSpPr>
        <p:grpSp>
          <p:nvGrpSpPr>
            <p:cNvPr id="17" name="Point 1">
              <a:extLst>
                <a:ext uri="{FF2B5EF4-FFF2-40B4-BE49-F238E27FC236}">
                  <a16:creationId xmlns:a16="http://schemas.microsoft.com/office/drawing/2014/main" id="{A894D497-86B2-3B7E-60B5-FF2C11C5C76E}"/>
                </a:ext>
              </a:extLst>
            </p:cNvPr>
            <p:cNvGrpSpPr/>
            <p:nvPr/>
          </p:nvGrpSpPr>
          <p:grpSpPr>
            <a:xfrm>
              <a:off x="701762" y="3354439"/>
              <a:ext cx="3969475" cy="414338"/>
              <a:chOff x="701762" y="3354439"/>
              <a:chExt cx="2437691" cy="414338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C6747C1A-B2F6-8E63-E7E7-659FA2CA4604}"/>
                  </a:ext>
                </a:extLst>
              </p:cNvPr>
              <p:cNvSpPr/>
              <p:nvPr/>
            </p:nvSpPr>
            <p:spPr>
              <a:xfrm>
                <a:off x="701762" y="3354439"/>
                <a:ext cx="237648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 9">
                <a:extLst>
                  <a:ext uri="{FF2B5EF4-FFF2-40B4-BE49-F238E27FC236}">
                    <a16:creationId xmlns:a16="http://schemas.microsoft.com/office/drawing/2014/main" id="{685547E6-1CA1-8C29-25A4-8C6D030F3DF0}"/>
                  </a:ext>
                </a:extLst>
              </p:cNvPr>
              <p:cNvSpPr/>
              <p:nvPr/>
            </p:nvSpPr>
            <p:spPr>
              <a:xfrm>
                <a:off x="810949" y="3475613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kern="0" spc="-84" dirty="0">
                    <a:solidFill>
                      <a:schemeClr val="bg1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University Led</a:t>
                </a:r>
                <a:endParaRPr lang="en-US" sz="168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4F5243-F5C9-6A20-9645-D9D13B097E0E}"/>
                </a:ext>
              </a:extLst>
            </p:cNvPr>
            <p:cNvGrpSpPr/>
            <p:nvPr/>
          </p:nvGrpSpPr>
          <p:grpSpPr>
            <a:xfrm>
              <a:off x="4148532" y="3350086"/>
              <a:ext cx="423044" cy="423044"/>
              <a:chOff x="4148532" y="3350086"/>
              <a:chExt cx="423044" cy="423044"/>
            </a:xfrm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6B6A3C32-A5C0-E8D2-A2FB-ABF57E4EAC93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D63D6790-582E-DA2B-41E0-05756F27E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61BC34-7158-740F-E6BB-8BF6951AF3F9}"/>
              </a:ext>
            </a:extLst>
          </p:cNvPr>
          <p:cNvGrpSpPr/>
          <p:nvPr/>
        </p:nvGrpSpPr>
        <p:grpSpPr>
          <a:xfrm>
            <a:off x="701762" y="3923460"/>
            <a:ext cx="3969475" cy="423044"/>
            <a:chOff x="701762" y="3923460"/>
            <a:chExt cx="3969475" cy="423044"/>
          </a:xfrm>
        </p:grpSpPr>
        <p:grpSp>
          <p:nvGrpSpPr>
            <p:cNvPr id="19" name="Point 2">
              <a:extLst>
                <a:ext uri="{FF2B5EF4-FFF2-40B4-BE49-F238E27FC236}">
                  <a16:creationId xmlns:a16="http://schemas.microsoft.com/office/drawing/2014/main" id="{9E0656E1-91A5-A1F5-D89F-37799A2B4647}"/>
                </a:ext>
              </a:extLst>
            </p:cNvPr>
            <p:cNvGrpSpPr/>
            <p:nvPr/>
          </p:nvGrpSpPr>
          <p:grpSpPr>
            <a:xfrm>
              <a:off x="701762" y="3924065"/>
              <a:ext cx="3969475" cy="414338"/>
              <a:chOff x="701762" y="3924065"/>
              <a:chExt cx="2437691" cy="414338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B995278-5F4B-D95B-B9BE-5071DA057F29}"/>
                  </a:ext>
                </a:extLst>
              </p:cNvPr>
              <p:cNvSpPr/>
              <p:nvPr/>
            </p:nvSpPr>
            <p:spPr>
              <a:xfrm>
                <a:off x="701762" y="3924065"/>
                <a:ext cx="237648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 9">
                <a:extLst>
                  <a:ext uri="{FF2B5EF4-FFF2-40B4-BE49-F238E27FC236}">
                    <a16:creationId xmlns:a16="http://schemas.microsoft.com/office/drawing/2014/main" id="{33576017-B53D-6C59-63EF-E712E30A8A7F}"/>
                  </a:ext>
                </a:extLst>
              </p:cNvPr>
              <p:cNvSpPr/>
              <p:nvPr/>
            </p:nvSpPr>
            <p:spPr>
              <a:xfrm>
                <a:off x="810949" y="4045239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kern="0" spc="-84" dirty="0">
                    <a:solidFill>
                      <a:schemeClr val="bg1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‘Triple-Helix’</a:t>
                </a:r>
                <a:endParaRPr lang="en-US" sz="168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B53BB8E-3990-FBCC-B15E-CEC1443D4842}"/>
                </a:ext>
              </a:extLst>
            </p:cNvPr>
            <p:cNvGrpSpPr/>
            <p:nvPr/>
          </p:nvGrpSpPr>
          <p:grpSpPr>
            <a:xfrm>
              <a:off x="4148532" y="3923460"/>
              <a:ext cx="423044" cy="423044"/>
              <a:chOff x="4148532" y="3350086"/>
              <a:chExt cx="423044" cy="423044"/>
            </a:xfrm>
          </p:grpSpPr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9585B54D-F4E9-4A95-5BE0-DCE9C5318AF2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631A516C-770C-B2BC-4AE2-30C80445C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BB5A401-B805-B366-E123-A003E77280AF}"/>
              </a:ext>
            </a:extLst>
          </p:cNvPr>
          <p:cNvGrpSpPr/>
          <p:nvPr/>
        </p:nvGrpSpPr>
        <p:grpSpPr>
          <a:xfrm>
            <a:off x="4734818" y="3350086"/>
            <a:ext cx="3852473" cy="423044"/>
            <a:chOff x="4734818" y="3350086"/>
            <a:chExt cx="3852473" cy="423044"/>
          </a:xfrm>
        </p:grpSpPr>
        <p:grpSp>
          <p:nvGrpSpPr>
            <p:cNvPr id="18" name="Point 3">
              <a:extLst>
                <a:ext uri="{FF2B5EF4-FFF2-40B4-BE49-F238E27FC236}">
                  <a16:creationId xmlns:a16="http://schemas.microsoft.com/office/drawing/2014/main" id="{55572F18-21F3-5E19-053D-15ADA4164029}"/>
                </a:ext>
              </a:extLst>
            </p:cNvPr>
            <p:cNvGrpSpPr/>
            <p:nvPr/>
          </p:nvGrpSpPr>
          <p:grpSpPr>
            <a:xfrm>
              <a:off x="4734818" y="3354439"/>
              <a:ext cx="3852473" cy="414338"/>
              <a:chOff x="3242595" y="3354439"/>
              <a:chExt cx="2437691" cy="41433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2AF8B93-DF9A-2AFC-D1DD-7E9829EF361A}"/>
                  </a:ext>
                </a:extLst>
              </p:cNvPr>
              <p:cNvSpPr/>
              <p:nvPr/>
            </p:nvSpPr>
            <p:spPr>
              <a:xfrm>
                <a:off x="3242595" y="3354439"/>
                <a:ext cx="237648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 9">
                <a:extLst>
                  <a:ext uri="{FF2B5EF4-FFF2-40B4-BE49-F238E27FC236}">
                    <a16:creationId xmlns:a16="http://schemas.microsoft.com/office/drawing/2014/main" id="{23DDE653-44E2-37DE-1EFE-386F2A72ACC2}"/>
                  </a:ext>
                </a:extLst>
              </p:cNvPr>
              <p:cNvSpPr/>
              <p:nvPr/>
            </p:nvSpPr>
            <p:spPr>
              <a:xfrm>
                <a:off x="3351782" y="3475613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kern="0" spc="-84" dirty="0">
                    <a:solidFill>
                      <a:schemeClr val="bg1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UK Sovereign</a:t>
                </a:r>
                <a:endParaRPr lang="en-US" sz="168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E8D94C-6909-1310-7527-6BAA7DC5D566}"/>
                </a:ext>
              </a:extLst>
            </p:cNvPr>
            <p:cNvGrpSpPr/>
            <p:nvPr/>
          </p:nvGrpSpPr>
          <p:grpSpPr>
            <a:xfrm>
              <a:off x="8103452" y="3350086"/>
              <a:ext cx="423044" cy="423044"/>
              <a:chOff x="4148532" y="3350086"/>
              <a:chExt cx="423044" cy="423044"/>
            </a:xfrm>
          </p:grpSpPr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5BBB7D7D-A1BE-0945-8FD8-74130ED447A7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B45A2A82-AA18-502B-62D7-3339447B7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01FB55-DC27-0E1C-8C57-5F15345966EC}"/>
              </a:ext>
            </a:extLst>
          </p:cNvPr>
          <p:cNvGrpSpPr/>
          <p:nvPr/>
        </p:nvGrpSpPr>
        <p:grpSpPr>
          <a:xfrm>
            <a:off x="4734818" y="3923460"/>
            <a:ext cx="3791678" cy="423044"/>
            <a:chOff x="4734818" y="3923460"/>
            <a:chExt cx="3791678" cy="423044"/>
          </a:xfrm>
        </p:grpSpPr>
        <p:grpSp>
          <p:nvGrpSpPr>
            <p:cNvPr id="20" name="Point 4">
              <a:extLst>
                <a:ext uri="{FF2B5EF4-FFF2-40B4-BE49-F238E27FC236}">
                  <a16:creationId xmlns:a16="http://schemas.microsoft.com/office/drawing/2014/main" id="{6A0E1D73-5B57-37E1-294F-FFDBBB8E4EAB}"/>
                </a:ext>
              </a:extLst>
            </p:cNvPr>
            <p:cNvGrpSpPr/>
            <p:nvPr/>
          </p:nvGrpSpPr>
          <p:grpSpPr>
            <a:xfrm>
              <a:off x="4734818" y="3924065"/>
              <a:ext cx="3791678" cy="414338"/>
              <a:chOff x="3040697" y="3924065"/>
              <a:chExt cx="3791678" cy="414338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A0F15365-788E-D310-998A-38DE82A5EE1B}"/>
                  </a:ext>
                </a:extLst>
              </p:cNvPr>
              <p:cNvSpPr/>
              <p:nvPr/>
            </p:nvSpPr>
            <p:spPr>
              <a:xfrm>
                <a:off x="3040697" y="3924065"/>
                <a:ext cx="379167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 9">
                <a:extLst>
                  <a:ext uri="{FF2B5EF4-FFF2-40B4-BE49-F238E27FC236}">
                    <a16:creationId xmlns:a16="http://schemas.microsoft.com/office/drawing/2014/main" id="{A0A06F4A-9AC3-84C9-7574-B5339CCDCD59}"/>
                  </a:ext>
                </a:extLst>
              </p:cNvPr>
              <p:cNvSpPr/>
              <p:nvPr/>
            </p:nvSpPr>
            <p:spPr>
              <a:xfrm>
                <a:off x="3213254" y="4045239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kern="0" spc="-84" dirty="0">
                    <a:solidFill>
                      <a:schemeClr val="bg1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Lincolnshire-</a:t>
                </a:r>
                <a:r>
                  <a:rPr lang="en-US" sz="1688" kern="0" spc="-84" dirty="0" err="1">
                    <a:solidFill>
                      <a:schemeClr val="bg1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flavoured</a:t>
                </a:r>
                <a:endParaRPr lang="en-US" sz="168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D375E14-B45D-DA5B-4D48-88BE00B6BA23}"/>
                </a:ext>
              </a:extLst>
            </p:cNvPr>
            <p:cNvGrpSpPr/>
            <p:nvPr/>
          </p:nvGrpSpPr>
          <p:grpSpPr>
            <a:xfrm>
              <a:off x="8103452" y="3923460"/>
              <a:ext cx="423044" cy="423044"/>
              <a:chOff x="4148532" y="3350086"/>
              <a:chExt cx="423044" cy="423044"/>
            </a:xfrm>
          </p:grpSpPr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370A1383-40A3-80DD-1734-C8C52731B314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0609B923-4B0F-DD71-C700-87E11AB53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01072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0A64A-39AE-E666-9C9C-4CD459DF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E1CE03-6C2E-CE5F-99B6-F3554D43FD6C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01A9553-B823-56C0-B64F-BB712D0527B8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2D2534-2C59-C93A-D7FE-316884C528B6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4753FE3-BD89-4E59-8CDC-6B9ED3CF66E2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2">
            <a:extLst>
              <a:ext uri="{FF2B5EF4-FFF2-40B4-BE49-F238E27FC236}">
                <a16:creationId xmlns:a16="http://schemas.microsoft.com/office/drawing/2014/main" id="{15D8BEF7-31D5-539D-10D4-6ECB0577DFEC}"/>
              </a:ext>
            </a:extLst>
          </p:cNvPr>
          <p:cNvSpPr/>
          <p:nvPr/>
        </p:nvSpPr>
        <p:spPr>
          <a:xfrm>
            <a:off x="602906" y="2473379"/>
            <a:ext cx="4588002" cy="667062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lvl="0">
              <a:defRPr/>
            </a:pPr>
            <a:r>
              <a:rPr lang="en-GB" sz="1690" spc="-100">
                <a:solidFill>
                  <a:srgbClr val="E9E8F7"/>
                </a:solidFill>
                <a:latin typeface="Inter" panose="02000503000000020004"/>
              </a:rPr>
              <a:t>A direct response to external realities </a:t>
            </a:r>
          </a:p>
          <a:p>
            <a:pPr lvl="0">
              <a:defRPr/>
            </a:pPr>
            <a:r>
              <a:rPr lang="en-GB" sz="1690" spc="-100">
                <a:solidFill>
                  <a:srgbClr val="E9E8F7"/>
                </a:solidFill>
                <a:latin typeface="Inter" panose="02000503000000020004"/>
              </a:rPr>
              <a:t>and to SDR, DIS and wider Government policy 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7DBB3A2-47E5-59F2-953C-A4FBB0A481B6}"/>
              </a:ext>
            </a:extLst>
          </p:cNvPr>
          <p:cNvSpPr/>
          <p:nvPr/>
        </p:nvSpPr>
        <p:spPr>
          <a:xfrm>
            <a:off x="602906" y="1105917"/>
            <a:ext cx="6682314" cy="604066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buNone/>
            </a:pPr>
            <a:r>
              <a:rPr lang="en-US" sz="36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kind of collaborative innovation engine</a:t>
            </a:r>
            <a:endParaRPr lang="en-US" sz="3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0F19E-4859-AAFF-337E-982892F9D4CC}"/>
              </a:ext>
            </a:extLst>
          </p:cNvPr>
          <p:cNvGrpSpPr/>
          <p:nvPr/>
        </p:nvGrpSpPr>
        <p:grpSpPr>
          <a:xfrm>
            <a:off x="701762" y="3350086"/>
            <a:ext cx="3969475" cy="423044"/>
            <a:chOff x="701762" y="3350086"/>
            <a:chExt cx="3969475" cy="423044"/>
          </a:xfrm>
        </p:grpSpPr>
        <p:grpSp>
          <p:nvGrpSpPr>
            <p:cNvPr id="22" name="Point 1">
              <a:extLst>
                <a:ext uri="{FF2B5EF4-FFF2-40B4-BE49-F238E27FC236}">
                  <a16:creationId xmlns:a16="http://schemas.microsoft.com/office/drawing/2014/main" id="{47636E14-4AF2-34D8-6AF6-DAD46DB56651}"/>
                </a:ext>
              </a:extLst>
            </p:cNvPr>
            <p:cNvGrpSpPr/>
            <p:nvPr/>
          </p:nvGrpSpPr>
          <p:grpSpPr>
            <a:xfrm>
              <a:off x="701762" y="3354439"/>
              <a:ext cx="3969475" cy="414338"/>
              <a:chOff x="701762" y="3354439"/>
              <a:chExt cx="2437691" cy="414338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78364876-05C6-3EC1-9A0E-3C61B7107DE8}"/>
                  </a:ext>
                </a:extLst>
              </p:cNvPr>
              <p:cNvSpPr/>
              <p:nvPr/>
            </p:nvSpPr>
            <p:spPr>
              <a:xfrm>
                <a:off x="701762" y="3354439"/>
                <a:ext cx="237648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 9">
                <a:extLst>
                  <a:ext uri="{FF2B5EF4-FFF2-40B4-BE49-F238E27FC236}">
                    <a16:creationId xmlns:a16="http://schemas.microsoft.com/office/drawing/2014/main" id="{6156EE48-DE44-1C93-CFE1-C61D919208BC}"/>
                  </a:ext>
                </a:extLst>
              </p:cNvPr>
              <p:cNvSpPr/>
              <p:nvPr/>
            </p:nvSpPr>
            <p:spPr>
              <a:xfrm>
                <a:off x="810949" y="3475613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spc="-100" dirty="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Mission-driven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BEF1C0-BB1E-6D36-8FA8-C154490AF638}"/>
                </a:ext>
              </a:extLst>
            </p:cNvPr>
            <p:cNvGrpSpPr/>
            <p:nvPr/>
          </p:nvGrpSpPr>
          <p:grpSpPr>
            <a:xfrm>
              <a:off x="4148532" y="3350086"/>
              <a:ext cx="423044" cy="423044"/>
              <a:chOff x="4148532" y="3350086"/>
              <a:chExt cx="423044" cy="423044"/>
            </a:xfrm>
          </p:grpSpPr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8B58D6EE-26CC-1AA8-27CE-CA733DF7F752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E139A15-02CE-E9F9-3D14-EB1C87057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01CF40-204E-55D3-F742-5406D01F8A80}"/>
              </a:ext>
            </a:extLst>
          </p:cNvPr>
          <p:cNvGrpSpPr/>
          <p:nvPr/>
        </p:nvGrpSpPr>
        <p:grpSpPr>
          <a:xfrm>
            <a:off x="701762" y="3923460"/>
            <a:ext cx="3969475" cy="423044"/>
            <a:chOff x="701762" y="3923460"/>
            <a:chExt cx="3969475" cy="423044"/>
          </a:xfrm>
        </p:grpSpPr>
        <p:grpSp>
          <p:nvGrpSpPr>
            <p:cNvPr id="29" name="Point 2">
              <a:extLst>
                <a:ext uri="{FF2B5EF4-FFF2-40B4-BE49-F238E27FC236}">
                  <a16:creationId xmlns:a16="http://schemas.microsoft.com/office/drawing/2014/main" id="{64A347A5-6055-DB92-BBB2-D0CB630A77FC}"/>
                </a:ext>
              </a:extLst>
            </p:cNvPr>
            <p:cNvGrpSpPr/>
            <p:nvPr/>
          </p:nvGrpSpPr>
          <p:grpSpPr>
            <a:xfrm>
              <a:off x="701762" y="3924065"/>
              <a:ext cx="3969475" cy="414338"/>
              <a:chOff x="701762" y="3924065"/>
              <a:chExt cx="2437691" cy="414338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0E838CAA-DE39-798C-8FF4-805C87445E47}"/>
                  </a:ext>
                </a:extLst>
              </p:cNvPr>
              <p:cNvSpPr/>
              <p:nvPr/>
            </p:nvSpPr>
            <p:spPr>
              <a:xfrm>
                <a:off x="701762" y="3924065"/>
                <a:ext cx="237648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 9">
                <a:extLst>
                  <a:ext uri="{FF2B5EF4-FFF2-40B4-BE49-F238E27FC236}">
                    <a16:creationId xmlns:a16="http://schemas.microsoft.com/office/drawing/2014/main" id="{23E37180-DE1B-8FD6-9FDA-033A82604D55}"/>
                  </a:ext>
                </a:extLst>
              </p:cNvPr>
              <p:cNvSpPr/>
              <p:nvPr/>
            </p:nvSpPr>
            <p:spPr>
              <a:xfrm>
                <a:off x="810949" y="4045239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kern="0" spc="-100" dirty="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aiMathi" pitchFamily="2" charset="0"/>
                  </a:rPr>
                  <a:t>Dual-use</a:t>
                </a:r>
                <a:endParaRPr lang="en-US" sz="1688" spc="-1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InaiMathi" pitchFamily="2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041C98C-EC44-5D26-D902-DE4CDF8CDB79}"/>
                </a:ext>
              </a:extLst>
            </p:cNvPr>
            <p:cNvGrpSpPr/>
            <p:nvPr/>
          </p:nvGrpSpPr>
          <p:grpSpPr>
            <a:xfrm>
              <a:off x="4148532" y="3923460"/>
              <a:ext cx="423044" cy="423044"/>
              <a:chOff x="4148532" y="3350086"/>
              <a:chExt cx="423044" cy="423044"/>
            </a:xfrm>
          </p:grpSpPr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AEFEF934-2733-E8EF-7AED-5BF0A911EA30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7247E514-04D2-40AA-5F3D-E2F9FF897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7C6C59-6DBC-B6AE-F5E2-B9EEDA7ADE0C}"/>
              </a:ext>
            </a:extLst>
          </p:cNvPr>
          <p:cNvGrpSpPr/>
          <p:nvPr/>
        </p:nvGrpSpPr>
        <p:grpSpPr>
          <a:xfrm>
            <a:off x="4734818" y="3350086"/>
            <a:ext cx="3852473" cy="423044"/>
            <a:chOff x="4734818" y="3350086"/>
            <a:chExt cx="3852473" cy="423044"/>
          </a:xfrm>
        </p:grpSpPr>
        <p:grpSp>
          <p:nvGrpSpPr>
            <p:cNvPr id="36" name="Point 3">
              <a:extLst>
                <a:ext uri="{FF2B5EF4-FFF2-40B4-BE49-F238E27FC236}">
                  <a16:creationId xmlns:a16="http://schemas.microsoft.com/office/drawing/2014/main" id="{8CCE10EE-D753-7906-076B-65F123EE4AB4}"/>
                </a:ext>
              </a:extLst>
            </p:cNvPr>
            <p:cNvGrpSpPr/>
            <p:nvPr/>
          </p:nvGrpSpPr>
          <p:grpSpPr>
            <a:xfrm>
              <a:off x="4734818" y="3354439"/>
              <a:ext cx="3852473" cy="414338"/>
              <a:chOff x="3242595" y="3354439"/>
              <a:chExt cx="2437691" cy="414338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5834C559-97F2-4EEF-7403-B8D6D88852EF}"/>
                  </a:ext>
                </a:extLst>
              </p:cNvPr>
              <p:cNvSpPr/>
              <p:nvPr/>
            </p:nvSpPr>
            <p:spPr>
              <a:xfrm>
                <a:off x="3242595" y="3354439"/>
                <a:ext cx="237648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 9">
                <a:extLst>
                  <a:ext uri="{FF2B5EF4-FFF2-40B4-BE49-F238E27FC236}">
                    <a16:creationId xmlns:a16="http://schemas.microsoft.com/office/drawing/2014/main" id="{3F8838AA-E86B-6FDE-6D00-7DDB09752AFB}"/>
                  </a:ext>
                </a:extLst>
              </p:cNvPr>
              <p:cNvSpPr/>
              <p:nvPr/>
            </p:nvSpPr>
            <p:spPr>
              <a:xfrm>
                <a:off x="3351782" y="3475613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kern="0" spc="-84" dirty="0">
                    <a:solidFill>
                      <a:schemeClr val="bg1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Decision expertise</a:t>
                </a:r>
                <a:endParaRPr lang="en-US" sz="168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9F7FB46-604D-E1C3-965D-63C9A59E3BC2}"/>
                </a:ext>
              </a:extLst>
            </p:cNvPr>
            <p:cNvGrpSpPr/>
            <p:nvPr/>
          </p:nvGrpSpPr>
          <p:grpSpPr>
            <a:xfrm>
              <a:off x="8103452" y="3350086"/>
              <a:ext cx="423044" cy="423044"/>
              <a:chOff x="4148532" y="3350086"/>
              <a:chExt cx="423044" cy="423044"/>
            </a:xfrm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3BE99CD5-DE32-DFA7-FBFE-AFB8CA071CA9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CFC8EB4E-CFA1-5037-E1A6-FB2150342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CECB0D-7E58-00E2-981A-575177D36113}"/>
              </a:ext>
            </a:extLst>
          </p:cNvPr>
          <p:cNvGrpSpPr/>
          <p:nvPr/>
        </p:nvGrpSpPr>
        <p:grpSpPr>
          <a:xfrm>
            <a:off x="4734818" y="3923460"/>
            <a:ext cx="3791678" cy="423044"/>
            <a:chOff x="4734818" y="3923460"/>
            <a:chExt cx="3791678" cy="423044"/>
          </a:xfrm>
        </p:grpSpPr>
        <p:grpSp>
          <p:nvGrpSpPr>
            <p:cNvPr id="43" name="Point 4">
              <a:extLst>
                <a:ext uri="{FF2B5EF4-FFF2-40B4-BE49-F238E27FC236}">
                  <a16:creationId xmlns:a16="http://schemas.microsoft.com/office/drawing/2014/main" id="{F531E655-8F50-A342-BF91-94B8133FAD36}"/>
                </a:ext>
              </a:extLst>
            </p:cNvPr>
            <p:cNvGrpSpPr/>
            <p:nvPr/>
          </p:nvGrpSpPr>
          <p:grpSpPr>
            <a:xfrm>
              <a:off x="4734818" y="3924065"/>
              <a:ext cx="3791678" cy="414338"/>
              <a:chOff x="3040697" y="3924065"/>
              <a:chExt cx="3791678" cy="414338"/>
            </a:xfrm>
          </p:grpSpPr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436B23A4-57D0-D3A9-7A68-8018C232B861}"/>
                  </a:ext>
                </a:extLst>
              </p:cNvPr>
              <p:cNvSpPr/>
              <p:nvPr/>
            </p:nvSpPr>
            <p:spPr>
              <a:xfrm>
                <a:off x="3040697" y="3924065"/>
                <a:ext cx="3791678" cy="41433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A279E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 9">
                <a:extLst>
                  <a:ext uri="{FF2B5EF4-FFF2-40B4-BE49-F238E27FC236}">
                    <a16:creationId xmlns:a16="http://schemas.microsoft.com/office/drawing/2014/main" id="{2C1E1BE4-39DB-7FD4-1CCE-6C00D71DF792}"/>
                  </a:ext>
                </a:extLst>
              </p:cNvPr>
              <p:cNvSpPr/>
              <p:nvPr/>
            </p:nvSpPr>
            <p:spPr>
              <a:xfrm>
                <a:off x="3213254" y="4045239"/>
                <a:ext cx="2328504" cy="157163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sz="1688" spc="-100" dirty="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Digitally enabled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93BBC80-2524-BCDF-2865-BC915E211E8C}"/>
                </a:ext>
              </a:extLst>
            </p:cNvPr>
            <p:cNvGrpSpPr/>
            <p:nvPr/>
          </p:nvGrpSpPr>
          <p:grpSpPr>
            <a:xfrm>
              <a:off x="8103452" y="3923460"/>
              <a:ext cx="423044" cy="423044"/>
              <a:chOff x="4148532" y="3350086"/>
              <a:chExt cx="423044" cy="423044"/>
            </a:xfrm>
          </p:grpSpPr>
          <p:sp>
            <p:nvSpPr>
              <p:cNvPr id="45" name="Oval 1">
                <a:extLst>
                  <a:ext uri="{FF2B5EF4-FFF2-40B4-BE49-F238E27FC236}">
                    <a16:creationId xmlns:a16="http://schemas.microsoft.com/office/drawing/2014/main" id="{50F30AEC-B252-154B-0CE0-E77C9EC74200}"/>
                  </a:ext>
                </a:extLst>
              </p:cNvPr>
              <p:cNvSpPr/>
              <p:nvPr/>
            </p:nvSpPr>
            <p:spPr>
              <a:xfrm>
                <a:off x="4148532" y="3350086"/>
                <a:ext cx="423044" cy="423044"/>
              </a:xfrm>
              <a:prstGeom prst="ellipse">
                <a:avLst/>
              </a:prstGeom>
              <a:solidFill>
                <a:srgbClr val="A27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32A6B440-333A-CAD1-CA75-90F6436BB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43998" y="3446158"/>
                <a:ext cx="232111" cy="2321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1664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C9710-74DF-27C9-719D-BEB63D84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C92D14-B564-084B-33A8-3B9A0A10CF79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4B655A7-B108-9327-C136-6CFB44E06F91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7A36520-97C2-7125-C2A3-3165ADDF5E21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EC4CA6A-4A07-DFAD-6C3D-4716965F43EC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2">
            <a:extLst>
              <a:ext uri="{FF2B5EF4-FFF2-40B4-BE49-F238E27FC236}">
                <a16:creationId xmlns:a16="http://schemas.microsoft.com/office/drawing/2014/main" id="{D49E335E-1C13-416A-51C0-9534A6BD15BB}"/>
              </a:ext>
            </a:extLst>
          </p:cNvPr>
          <p:cNvSpPr/>
          <p:nvPr/>
        </p:nvSpPr>
        <p:spPr>
          <a:xfrm>
            <a:off x="602906" y="2473379"/>
            <a:ext cx="4588002" cy="667062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lvl="0"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A direct response to external realities </a:t>
            </a:r>
          </a:p>
          <a:p>
            <a:pPr lvl="0">
              <a:defRPr/>
            </a:pPr>
            <a:r>
              <a:rPr lang="en-GB" sz="1690" spc="-100" dirty="0">
                <a:solidFill>
                  <a:srgbClr val="E9E8F7"/>
                </a:solidFill>
                <a:latin typeface="Inter" panose="02000503000000020004"/>
              </a:rPr>
              <a:t>and to SDR, DIS and wider Government policy 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2F3A788-02BB-FC70-EA1F-5575B34328E4}"/>
              </a:ext>
            </a:extLst>
          </p:cNvPr>
          <p:cNvSpPr/>
          <p:nvPr/>
        </p:nvSpPr>
        <p:spPr>
          <a:xfrm>
            <a:off x="602906" y="1105917"/>
            <a:ext cx="6682314" cy="604066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buNone/>
            </a:pPr>
            <a:r>
              <a:rPr lang="en-US" sz="3600" b="1" kern="0" spc="-108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kind of collaborative innovation engine</a:t>
            </a:r>
            <a:endParaRPr lang="en-US" sz="3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5C3B2D-0AC0-75AF-2FFB-E121DBAB0B4A}"/>
              </a:ext>
            </a:extLst>
          </p:cNvPr>
          <p:cNvGrpSpPr/>
          <p:nvPr/>
        </p:nvGrpSpPr>
        <p:grpSpPr>
          <a:xfrm>
            <a:off x="4734818" y="3350086"/>
            <a:ext cx="3852473" cy="423044"/>
            <a:chOff x="4734818" y="3350086"/>
            <a:chExt cx="3852473" cy="42304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4A9E657-EBD2-C3C8-C262-63043E64755C}"/>
                </a:ext>
              </a:extLst>
            </p:cNvPr>
            <p:cNvSpPr/>
            <p:nvPr/>
          </p:nvSpPr>
          <p:spPr>
            <a:xfrm>
              <a:off x="4734818" y="3354439"/>
              <a:ext cx="3852473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E9E8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76D14D-8BD5-214F-F4C2-2C0448C04E69}"/>
                </a:ext>
              </a:extLst>
            </p:cNvPr>
            <p:cNvSpPr/>
            <p:nvPr/>
          </p:nvSpPr>
          <p:spPr>
            <a:xfrm>
              <a:off x="8164247" y="3350086"/>
              <a:ext cx="423044" cy="423044"/>
            </a:xfrm>
            <a:prstGeom prst="ellipse">
              <a:avLst/>
            </a:prstGeom>
            <a:solidFill>
              <a:srgbClr val="E9E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 9">
              <a:extLst>
                <a:ext uri="{FF2B5EF4-FFF2-40B4-BE49-F238E27FC236}">
                  <a16:creationId xmlns:a16="http://schemas.microsoft.com/office/drawing/2014/main" id="{FDB5FA14-2055-77DA-8222-208643FCF243}"/>
                </a:ext>
              </a:extLst>
            </p:cNvPr>
            <p:cNvSpPr/>
            <p:nvPr/>
          </p:nvSpPr>
          <p:spPr>
            <a:xfrm>
              <a:off x="4844006" y="3475613"/>
              <a:ext cx="3054348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>
                  <a:solidFill>
                    <a:schemeClr val="bg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Just another product company</a:t>
              </a:r>
              <a:endParaRPr lang="en-US" sz="1688" dirty="0">
                <a:solidFill>
                  <a:schemeClr val="bg1"/>
                </a:solidFill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0632E85A-63B8-FB93-D5C3-8CE5C2733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7822" y="3475613"/>
              <a:ext cx="178318" cy="17831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E201E9-BE1A-0E48-56D0-01DC7A47A89E}"/>
              </a:ext>
            </a:extLst>
          </p:cNvPr>
          <p:cNvGrpSpPr/>
          <p:nvPr/>
        </p:nvGrpSpPr>
        <p:grpSpPr>
          <a:xfrm>
            <a:off x="4734819" y="3919712"/>
            <a:ext cx="3852472" cy="423044"/>
            <a:chOff x="4734819" y="3919712"/>
            <a:chExt cx="3852472" cy="42304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739165E-F879-EC0E-EAD0-EC35B9765579}"/>
                </a:ext>
              </a:extLst>
            </p:cNvPr>
            <p:cNvSpPr/>
            <p:nvPr/>
          </p:nvSpPr>
          <p:spPr>
            <a:xfrm>
              <a:off x="4734819" y="3924065"/>
              <a:ext cx="3852472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E9E8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9">
              <a:extLst>
                <a:ext uri="{FF2B5EF4-FFF2-40B4-BE49-F238E27FC236}">
                  <a16:creationId xmlns:a16="http://schemas.microsoft.com/office/drawing/2014/main" id="{3B5A0A43-9965-5D7E-03D7-432590FC83BE}"/>
                </a:ext>
              </a:extLst>
            </p:cNvPr>
            <p:cNvSpPr/>
            <p:nvPr/>
          </p:nvSpPr>
          <p:spPr>
            <a:xfrm>
              <a:off x="4844006" y="4045239"/>
              <a:ext cx="2328504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>
                  <a:solidFill>
                    <a:schemeClr val="bg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An exclusive club</a:t>
              </a:r>
              <a:endParaRPr lang="en-US" sz="1688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85891D-D1AB-9400-AE1F-98C97A2E7431}"/>
                </a:ext>
              </a:extLst>
            </p:cNvPr>
            <p:cNvSpPr/>
            <p:nvPr/>
          </p:nvSpPr>
          <p:spPr>
            <a:xfrm>
              <a:off x="8164247" y="3919712"/>
              <a:ext cx="423044" cy="423044"/>
            </a:xfrm>
            <a:prstGeom prst="ellipse">
              <a:avLst/>
            </a:prstGeom>
            <a:solidFill>
              <a:srgbClr val="E9E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6C480B9-18B9-CFDF-09D2-8251984B4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7822" y="4045239"/>
              <a:ext cx="178318" cy="17831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0172B1-4ECB-DDCF-8BB3-A3F5D6169792}"/>
              </a:ext>
            </a:extLst>
          </p:cNvPr>
          <p:cNvGrpSpPr/>
          <p:nvPr/>
        </p:nvGrpSpPr>
        <p:grpSpPr>
          <a:xfrm>
            <a:off x="692714" y="3350086"/>
            <a:ext cx="3852473" cy="423044"/>
            <a:chOff x="692714" y="3350086"/>
            <a:chExt cx="3852473" cy="423044"/>
          </a:xfrm>
        </p:grpSpPr>
        <p:sp>
          <p:nvSpPr>
            <p:cNvPr id="10" name="Text 9">
              <a:extLst>
                <a:ext uri="{FF2B5EF4-FFF2-40B4-BE49-F238E27FC236}">
                  <a16:creationId xmlns:a16="http://schemas.microsoft.com/office/drawing/2014/main" id="{EAED96ED-01B1-1871-9BC7-400E03393316}"/>
                </a:ext>
              </a:extLst>
            </p:cNvPr>
            <p:cNvSpPr/>
            <p:nvPr/>
          </p:nvSpPr>
          <p:spPr>
            <a:xfrm>
              <a:off x="810949" y="3475613"/>
              <a:ext cx="2328504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>
                <a:lnSpc>
                  <a:spcPts val="2250"/>
                </a:lnSpc>
              </a:pPr>
              <a:r>
                <a:rPr lang="en-US" sz="1688" kern="0" spc="-84" dirty="0">
                  <a:solidFill>
                    <a:schemeClr val="bg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Motivated by profit</a:t>
              </a:r>
              <a:endParaRPr lang="en-US" sz="1688" dirty="0">
                <a:solidFill>
                  <a:schemeClr val="bg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10E0A80-86AF-D1D0-447F-84AE53BB7C16}"/>
                </a:ext>
              </a:extLst>
            </p:cNvPr>
            <p:cNvSpPr/>
            <p:nvPr/>
          </p:nvSpPr>
          <p:spPr>
            <a:xfrm>
              <a:off x="692714" y="3354439"/>
              <a:ext cx="3852473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E9E8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B29D4F-5F04-4094-255D-B26213FE3D10}"/>
                </a:ext>
              </a:extLst>
            </p:cNvPr>
            <p:cNvSpPr/>
            <p:nvPr/>
          </p:nvSpPr>
          <p:spPr>
            <a:xfrm>
              <a:off x="4122143" y="3350086"/>
              <a:ext cx="423044" cy="423044"/>
            </a:xfrm>
            <a:prstGeom prst="ellipse">
              <a:avLst/>
            </a:prstGeom>
            <a:solidFill>
              <a:srgbClr val="E9E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6E1F748-8A62-8853-AD38-69CCB5BED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45718" y="3475613"/>
              <a:ext cx="178318" cy="1783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1D2C6-43FA-56DC-A60F-D0CCC031DE7E}"/>
              </a:ext>
            </a:extLst>
          </p:cNvPr>
          <p:cNvGrpSpPr/>
          <p:nvPr/>
        </p:nvGrpSpPr>
        <p:grpSpPr>
          <a:xfrm>
            <a:off x="692715" y="3919712"/>
            <a:ext cx="3852472" cy="423044"/>
            <a:chOff x="692715" y="3919712"/>
            <a:chExt cx="3852472" cy="423044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BB0B13B-550E-1AC1-DE20-A4A03A88D8C6}"/>
                </a:ext>
              </a:extLst>
            </p:cNvPr>
            <p:cNvSpPr/>
            <p:nvPr/>
          </p:nvSpPr>
          <p:spPr>
            <a:xfrm>
              <a:off x="692715" y="3924065"/>
              <a:ext cx="3852472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E9E8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9E8F7"/>
                </a:solidFill>
              </a:endParaRPr>
            </a:p>
          </p:txBody>
        </p:sp>
        <p:sp>
          <p:nvSpPr>
            <p:cNvPr id="34" name="Text 9">
              <a:extLst>
                <a:ext uri="{FF2B5EF4-FFF2-40B4-BE49-F238E27FC236}">
                  <a16:creationId xmlns:a16="http://schemas.microsoft.com/office/drawing/2014/main" id="{DFA7E5AE-EB40-490A-A007-2FC67FB617EF}"/>
                </a:ext>
              </a:extLst>
            </p:cNvPr>
            <p:cNvSpPr/>
            <p:nvPr/>
          </p:nvSpPr>
          <p:spPr>
            <a:xfrm>
              <a:off x="801901" y="4045239"/>
              <a:ext cx="3050367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>
                <a:lnSpc>
                  <a:spcPts val="2250"/>
                </a:lnSpc>
              </a:pPr>
              <a:r>
                <a:rPr lang="en-US" sz="1688" kern="0" spc="-84" dirty="0">
                  <a:solidFill>
                    <a:schemeClr val="bg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Just another AI company</a:t>
              </a:r>
              <a:endParaRPr lang="en-US" sz="1688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9E14163-DD73-3539-5BC4-099C98A0AE55}"/>
                </a:ext>
              </a:extLst>
            </p:cNvPr>
            <p:cNvSpPr/>
            <p:nvPr/>
          </p:nvSpPr>
          <p:spPr>
            <a:xfrm>
              <a:off x="4122143" y="3919712"/>
              <a:ext cx="423044" cy="423044"/>
            </a:xfrm>
            <a:prstGeom prst="ellipse">
              <a:avLst/>
            </a:prstGeom>
            <a:solidFill>
              <a:srgbClr val="E9E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A54C6633-0F2A-9F9E-96E5-2B82D95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45718" y="4045239"/>
              <a:ext cx="178318" cy="17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09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64F993-5D60-ED37-5190-B33527EAADDE}"/>
              </a:ext>
            </a:extLst>
          </p:cNvPr>
          <p:cNvGrpSpPr/>
          <p:nvPr/>
        </p:nvGrpSpPr>
        <p:grpSpPr>
          <a:xfrm>
            <a:off x="5971789" y="2386192"/>
            <a:ext cx="2729581" cy="414338"/>
            <a:chOff x="5971789" y="2386192"/>
            <a:chExt cx="2729581" cy="414338"/>
          </a:xfrm>
        </p:grpSpPr>
        <p:pic>
          <p:nvPicPr>
            <p:cNvPr id="29" name="Image 4" descr="preencoded.png">
              <a:extLst>
                <a:ext uri="{FF2B5EF4-FFF2-40B4-BE49-F238E27FC236}">
                  <a16:creationId xmlns:a16="http://schemas.microsoft.com/office/drawing/2014/main" id="{D0016791-8034-EFBC-811A-30F0F239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1789" y="2386192"/>
              <a:ext cx="2376488" cy="414338"/>
            </a:xfrm>
            <a:prstGeom prst="rect">
              <a:avLst/>
            </a:prstGeom>
          </p:spPr>
        </p:pic>
        <p:sp>
          <p:nvSpPr>
            <p:cNvPr id="6" name="Text 5">
              <a:extLst>
                <a:ext uri="{FF2B5EF4-FFF2-40B4-BE49-F238E27FC236}">
                  <a16:creationId xmlns:a16="http://schemas.microsoft.com/office/drawing/2014/main" id="{59B798F2-5B85-D52C-9206-F6F89090B4EB}"/>
                </a:ext>
              </a:extLst>
            </p:cNvPr>
            <p:cNvSpPr/>
            <p:nvPr/>
          </p:nvSpPr>
          <p:spPr>
            <a:xfrm>
              <a:off x="6133441" y="2507187"/>
              <a:ext cx="2567929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>
                  <a:solidFill>
                    <a:srgbClr val="E7E5F6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Data &amp; Insight</a:t>
              </a:r>
              <a:endParaRPr lang="en-US" sz="1688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167BE8-C1C2-63DD-D593-770A34FC4C34}"/>
              </a:ext>
            </a:extLst>
          </p:cNvPr>
          <p:cNvGrpSpPr/>
          <p:nvPr/>
        </p:nvGrpSpPr>
        <p:grpSpPr>
          <a:xfrm>
            <a:off x="5971789" y="3567650"/>
            <a:ext cx="2747281" cy="414338"/>
            <a:chOff x="5971789" y="3567650"/>
            <a:chExt cx="2747281" cy="414338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A276265-B3C2-41B0-F375-0BAC1DCC4B4C}"/>
                </a:ext>
              </a:extLst>
            </p:cNvPr>
            <p:cNvSpPr/>
            <p:nvPr/>
          </p:nvSpPr>
          <p:spPr>
            <a:xfrm>
              <a:off x="5971789" y="3567650"/>
              <a:ext cx="2376488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A279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 7">
              <a:extLst>
                <a:ext uri="{FF2B5EF4-FFF2-40B4-BE49-F238E27FC236}">
                  <a16:creationId xmlns:a16="http://schemas.microsoft.com/office/drawing/2014/main" id="{1918B35D-824F-1280-22CA-109D2A3287FF}"/>
                </a:ext>
              </a:extLst>
            </p:cNvPr>
            <p:cNvSpPr/>
            <p:nvPr/>
          </p:nvSpPr>
          <p:spPr>
            <a:xfrm>
              <a:off x="6133441" y="3688287"/>
              <a:ext cx="2585629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 err="1">
                  <a:solidFill>
                    <a:srgbClr val="E7E5F6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Organisational</a:t>
              </a:r>
              <a:r>
                <a:rPr lang="en-US" sz="1688" kern="0" spc="-84" dirty="0">
                  <a:solidFill>
                    <a:srgbClr val="E7E5F6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Agility</a:t>
              </a:r>
              <a:endParaRPr lang="en-US" sz="1688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D4EE16-0EB4-8C25-F2AC-787CB47065C6}"/>
              </a:ext>
            </a:extLst>
          </p:cNvPr>
          <p:cNvGrpSpPr/>
          <p:nvPr/>
        </p:nvGrpSpPr>
        <p:grpSpPr>
          <a:xfrm>
            <a:off x="5971789" y="2976921"/>
            <a:ext cx="2873520" cy="414338"/>
            <a:chOff x="5971789" y="2976921"/>
            <a:chExt cx="2873520" cy="41433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C141445-9AAD-E26A-F14B-99AB7DF031F8}"/>
                </a:ext>
              </a:extLst>
            </p:cNvPr>
            <p:cNvSpPr/>
            <p:nvPr/>
          </p:nvSpPr>
          <p:spPr>
            <a:xfrm>
              <a:off x="5971789" y="2976921"/>
              <a:ext cx="2376488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A279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 8">
              <a:extLst>
                <a:ext uri="{FF2B5EF4-FFF2-40B4-BE49-F238E27FC236}">
                  <a16:creationId xmlns:a16="http://schemas.microsoft.com/office/drawing/2014/main" id="{78607AD6-B31E-8D24-4BCA-B2A2DD499691}"/>
                </a:ext>
              </a:extLst>
            </p:cNvPr>
            <p:cNvSpPr/>
            <p:nvPr/>
          </p:nvSpPr>
          <p:spPr>
            <a:xfrm>
              <a:off x="6133441" y="3097737"/>
              <a:ext cx="2711868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>
                  <a:solidFill>
                    <a:srgbClr val="E7E5F6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Digital Enablement</a:t>
              </a:r>
              <a:endParaRPr lang="en-US" sz="1688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19237D-1D4D-A473-E1EB-4F2D37219616}"/>
              </a:ext>
            </a:extLst>
          </p:cNvPr>
          <p:cNvGrpSpPr/>
          <p:nvPr/>
        </p:nvGrpSpPr>
        <p:grpSpPr>
          <a:xfrm>
            <a:off x="5971789" y="1795463"/>
            <a:ext cx="2490156" cy="414338"/>
            <a:chOff x="5971789" y="1795463"/>
            <a:chExt cx="2490156" cy="414338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0408F78-322E-B99E-0A08-0DDCE667F462}"/>
                </a:ext>
              </a:extLst>
            </p:cNvPr>
            <p:cNvSpPr/>
            <p:nvPr/>
          </p:nvSpPr>
          <p:spPr>
            <a:xfrm>
              <a:off x="5971789" y="1795463"/>
              <a:ext cx="2376488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A279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 9">
              <a:extLst>
                <a:ext uri="{FF2B5EF4-FFF2-40B4-BE49-F238E27FC236}">
                  <a16:creationId xmlns:a16="http://schemas.microsoft.com/office/drawing/2014/main" id="{A2736B6A-9FC8-D8C9-DBDB-88EB29B58FBC}"/>
                </a:ext>
              </a:extLst>
            </p:cNvPr>
            <p:cNvSpPr/>
            <p:nvPr/>
          </p:nvSpPr>
          <p:spPr>
            <a:xfrm>
              <a:off x="6133441" y="1916637"/>
              <a:ext cx="2328504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>
                  <a:solidFill>
                    <a:srgbClr val="E7E5F6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Cognitive Clarity</a:t>
              </a:r>
              <a:endParaRPr lang="en-US" sz="1688" dirty="0"/>
            </a:p>
          </p:txBody>
        </p:sp>
      </p:grpSp>
      <p:sp>
        <p:nvSpPr>
          <p:cNvPr id="20" name="Text 2">
            <a:extLst>
              <a:ext uri="{FF2B5EF4-FFF2-40B4-BE49-F238E27FC236}">
                <a16:creationId xmlns:a16="http://schemas.microsoft.com/office/drawing/2014/main" id="{5D9F2D7F-BF42-D799-E668-EC9D0F35C131}"/>
              </a:ext>
            </a:extLst>
          </p:cNvPr>
          <p:cNvSpPr/>
          <p:nvPr/>
        </p:nvSpPr>
        <p:spPr>
          <a:xfrm>
            <a:off x="602906" y="2507187"/>
            <a:ext cx="4771852" cy="1586849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today’s contested and digital world, achieving Decision Advantage is hard and getting harder</a:t>
            </a:r>
          </a:p>
          <a:p>
            <a:pPr marL="0" indent="0" algn="l">
              <a:lnSpc>
                <a:spcPts val="2250"/>
              </a:lnSpc>
              <a:buNone/>
            </a:pPr>
            <a:endParaRPr lang="en-US" sz="1688" dirty="0"/>
          </a:p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make and implement decisions better than an adversary means re-imagining decision-making</a:t>
            </a:r>
            <a:endParaRPr lang="en-US" sz="1688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A91F7BE5-F983-2FFF-A779-8B2DA0B656A7}"/>
              </a:ext>
            </a:extLst>
          </p:cNvPr>
          <p:cNvSpPr/>
          <p:nvPr/>
        </p:nvSpPr>
        <p:spPr>
          <a:xfrm>
            <a:off x="602906" y="1795464"/>
            <a:ext cx="4504553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36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Decision Advantage</a:t>
            </a:r>
            <a:endParaRPr lang="en-US" sz="3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DF6678-1752-724B-F6F5-28B46F08102E}"/>
              </a:ext>
            </a:extLst>
          </p:cNvPr>
          <p:cNvGrpSpPr/>
          <p:nvPr/>
        </p:nvGrpSpPr>
        <p:grpSpPr>
          <a:xfrm>
            <a:off x="5971789" y="4158916"/>
            <a:ext cx="2507459" cy="414338"/>
            <a:chOff x="5971789" y="4158916"/>
            <a:chExt cx="2507459" cy="414338"/>
          </a:xfrm>
        </p:grpSpPr>
        <p:sp>
          <p:nvSpPr>
            <p:cNvPr id="9" name="Text 6">
              <a:extLst>
                <a:ext uri="{FF2B5EF4-FFF2-40B4-BE49-F238E27FC236}">
                  <a16:creationId xmlns:a16="http://schemas.microsoft.com/office/drawing/2014/main" id="{0D72288E-E808-1AFD-9547-70A490888DB1}"/>
                </a:ext>
              </a:extLst>
            </p:cNvPr>
            <p:cNvSpPr/>
            <p:nvPr/>
          </p:nvSpPr>
          <p:spPr>
            <a:xfrm>
              <a:off x="6133441" y="4278838"/>
              <a:ext cx="2345807" cy="157163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1688" kern="0" spc="-84" dirty="0">
                  <a:solidFill>
                    <a:srgbClr val="E7E5F6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Ethical Integrity</a:t>
              </a:r>
              <a:endParaRPr lang="en-US" sz="1688" dirty="0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896AB45-CF56-50A0-20B7-193DD8DE288F}"/>
                </a:ext>
              </a:extLst>
            </p:cNvPr>
            <p:cNvSpPr/>
            <p:nvPr/>
          </p:nvSpPr>
          <p:spPr>
            <a:xfrm>
              <a:off x="5971789" y="4158916"/>
              <a:ext cx="2376488" cy="41433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rgbClr val="A279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4">
            <a:extLst>
              <a:ext uri="{FF2B5EF4-FFF2-40B4-BE49-F238E27FC236}">
                <a16:creationId xmlns:a16="http://schemas.microsoft.com/office/drawing/2014/main" id="{2439551E-EBC0-C122-370A-1C9CEBD93E2F}"/>
              </a:ext>
            </a:extLst>
          </p:cNvPr>
          <p:cNvSpPr/>
          <p:nvPr/>
        </p:nvSpPr>
        <p:spPr>
          <a:xfrm>
            <a:off x="602906" y="381000"/>
            <a:ext cx="2376464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1275" spc="-6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445AD5-CC37-86FF-F09C-5F123E658DEC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3C4CE69-F973-847E-DB5C-2425BF0E65DB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F66FD-75CE-400C-75B6-6C49A3479DDD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C54B5BB-1779-E617-45D7-B8B8FC6BCB5D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585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7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91EFF3-7FA7-40C0-06D8-71E7198EA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A22A658-B772-EA8E-4684-A0D79D74ED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-37214" y="-104332"/>
            <a:ext cx="9404498" cy="529003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48B104EC-336A-7D7A-D4E9-1A788109C1E9}"/>
              </a:ext>
            </a:extLst>
          </p:cNvPr>
          <p:cNvSpPr/>
          <p:nvPr/>
        </p:nvSpPr>
        <p:spPr>
          <a:xfrm>
            <a:off x="595828" y="3252982"/>
            <a:ext cx="5645386" cy="1585203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5820"/>
              </a:lnSpc>
              <a:buNone/>
            </a:pPr>
            <a:r>
              <a:rPr lang="en-US" sz="4800" b="1" kern="0" spc="-72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Founded by 4, Open to More</a:t>
            </a:r>
            <a:endParaRPr lang="en-US" sz="48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76E9EE21-369B-931F-40D4-BC76BF654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345" y="3935232"/>
            <a:ext cx="758594" cy="7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Postgraduate Open Day | Upcoming Events | Events and Conferences ...">
            <a:extLst>
              <a:ext uri="{FF2B5EF4-FFF2-40B4-BE49-F238E27FC236}">
                <a16:creationId xmlns:a16="http://schemas.microsoft.com/office/drawing/2014/main" id="{84CC401E-0BD9-223C-108E-C3F6405F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5" y="1205453"/>
            <a:ext cx="1848945" cy="3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7E01B-73A0-1B93-B2E4-FAA29C5E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17" y="3082503"/>
            <a:ext cx="1894161" cy="299909"/>
          </a:xfrm>
          <a:prstGeom prst="rect">
            <a:avLst/>
          </a:prstGeom>
        </p:spPr>
      </p:pic>
      <p:sp>
        <p:nvSpPr>
          <p:cNvPr id="9" name="Text 4">
            <a:extLst>
              <a:ext uri="{FF2B5EF4-FFF2-40B4-BE49-F238E27FC236}">
                <a16:creationId xmlns:a16="http://schemas.microsoft.com/office/drawing/2014/main" id="{94864FE1-9393-2FD6-5877-D5A7D115C824}"/>
              </a:ext>
            </a:extLst>
          </p:cNvPr>
          <p:cNvSpPr/>
          <p:nvPr/>
        </p:nvSpPr>
        <p:spPr>
          <a:xfrm>
            <a:off x="602906" y="381000"/>
            <a:ext cx="2512827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75" kern="0" spc="-60">
                <a:solidFill>
                  <a:srgbClr val="B184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Founded by 4, Open to More</a:t>
            </a:r>
            <a:endParaRPr lang="en-US" sz="1275" spc="-6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E86373-75E7-0CAC-8F37-A7CE2D282DB6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700AC04-7CE5-76BB-69C2-9D6DA66BD595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1466124-7B16-6378-D536-4DB126825BAE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5CD9A30-AFD7-DACE-1623-EBE0F5565F7B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08CB7B-8276-7641-0694-E7BD986C65A7}"/>
              </a:ext>
            </a:extLst>
          </p:cNvPr>
          <p:cNvCxnSpPr/>
          <p:nvPr/>
        </p:nvCxnSpPr>
        <p:spPr>
          <a:xfrm>
            <a:off x="669748" y="2837048"/>
            <a:ext cx="8134172" cy="0"/>
          </a:xfrm>
          <a:prstGeom prst="line">
            <a:avLst/>
          </a:prstGeom>
          <a:ln w="9525">
            <a:solidFill>
              <a:srgbClr val="A27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8FEE29-32F0-29AE-9B8B-2956D4394489}"/>
              </a:ext>
            </a:extLst>
          </p:cNvPr>
          <p:cNvGrpSpPr/>
          <p:nvPr/>
        </p:nvGrpSpPr>
        <p:grpSpPr>
          <a:xfrm>
            <a:off x="2926597" y="1057008"/>
            <a:ext cx="4373096" cy="1729238"/>
            <a:chOff x="4388612" y="1057008"/>
            <a:chExt cx="4373096" cy="1729238"/>
          </a:xfrm>
        </p:grpSpPr>
        <p:sp>
          <p:nvSpPr>
            <p:cNvPr id="31" name="Text 3">
              <a:extLst>
                <a:ext uri="{FF2B5EF4-FFF2-40B4-BE49-F238E27FC236}">
                  <a16:creationId xmlns:a16="http://schemas.microsoft.com/office/drawing/2014/main" id="{8F5E579C-084D-D245-18AB-934AF3646B43}"/>
                </a:ext>
              </a:extLst>
            </p:cNvPr>
            <p:cNvSpPr/>
            <p:nvPr/>
          </p:nvSpPr>
          <p:spPr>
            <a:xfrm>
              <a:off x="4388612" y="1057008"/>
              <a:ext cx="4373096" cy="1729238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100% committed to </a:t>
              </a:r>
              <a:r>
                <a:rPr lang="en-US" sz="1950" kern="0" spc="-98" dirty="0" err="1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Defence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Top tier for military education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Excellence in AI for Agri-Food Tech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Multidisciplinary academic reach</a:t>
              </a:r>
              <a:endParaRPr lang="en-US" sz="1950" dirty="0"/>
            </a:p>
          </p:txBody>
        </p:sp>
        <p:pic>
          <p:nvPicPr>
            <p:cNvPr id="36" name="Image 0" descr="preencoded.png">
              <a:extLst>
                <a:ext uri="{FF2B5EF4-FFF2-40B4-BE49-F238E27FC236}">
                  <a16:creationId xmlns:a16="http://schemas.microsoft.com/office/drawing/2014/main" id="{BC7EA172-88C6-676B-957F-C9CBB0FE3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1202632"/>
              <a:ext cx="193696" cy="192004"/>
            </a:xfrm>
            <a:prstGeom prst="rect">
              <a:avLst/>
            </a:prstGeom>
          </p:spPr>
        </p:pic>
        <p:pic>
          <p:nvPicPr>
            <p:cNvPr id="38" name="Image 0" descr="preencoded.png">
              <a:extLst>
                <a:ext uri="{FF2B5EF4-FFF2-40B4-BE49-F238E27FC236}">
                  <a16:creationId xmlns:a16="http://schemas.microsoft.com/office/drawing/2014/main" id="{6E5C211E-3986-B63D-0C74-D41B7766D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1599223"/>
              <a:ext cx="193696" cy="192004"/>
            </a:xfrm>
            <a:prstGeom prst="rect">
              <a:avLst/>
            </a:prstGeom>
          </p:spPr>
        </p:pic>
        <p:pic>
          <p:nvPicPr>
            <p:cNvPr id="39" name="Image 0" descr="preencoded.png">
              <a:extLst>
                <a:ext uri="{FF2B5EF4-FFF2-40B4-BE49-F238E27FC236}">
                  <a16:creationId xmlns:a16="http://schemas.microsoft.com/office/drawing/2014/main" id="{FE8762B8-5414-20FB-3F1D-CF068D66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1995814"/>
              <a:ext cx="193696" cy="192004"/>
            </a:xfrm>
            <a:prstGeom prst="rect">
              <a:avLst/>
            </a:prstGeom>
          </p:spPr>
        </p:pic>
        <p:pic>
          <p:nvPicPr>
            <p:cNvPr id="40" name="Image 0" descr="preencoded.png">
              <a:extLst>
                <a:ext uri="{FF2B5EF4-FFF2-40B4-BE49-F238E27FC236}">
                  <a16:creationId xmlns:a16="http://schemas.microsoft.com/office/drawing/2014/main" id="{9036B9F4-AFD6-197F-5EF4-091E94D26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2392405"/>
              <a:ext cx="193696" cy="1920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5D94AD-771E-C17B-297D-90D7653DB537}"/>
              </a:ext>
            </a:extLst>
          </p:cNvPr>
          <p:cNvGrpSpPr/>
          <p:nvPr/>
        </p:nvGrpSpPr>
        <p:grpSpPr>
          <a:xfrm>
            <a:off x="2926597" y="2990833"/>
            <a:ext cx="5308034" cy="1729238"/>
            <a:chOff x="4388612" y="2990833"/>
            <a:chExt cx="5308034" cy="1729238"/>
          </a:xfrm>
        </p:grpSpPr>
        <p:sp>
          <p:nvSpPr>
            <p:cNvPr id="42" name="Text 3">
              <a:extLst>
                <a:ext uri="{FF2B5EF4-FFF2-40B4-BE49-F238E27FC236}">
                  <a16:creationId xmlns:a16="http://schemas.microsoft.com/office/drawing/2014/main" id="{EB082B00-F9D1-C77E-19E7-F4370A3658E9}"/>
                </a:ext>
              </a:extLst>
            </p:cNvPr>
            <p:cNvSpPr/>
            <p:nvPr/>
          </p:nvSpPr>
          <p:spPr>
            <a:xfrm>
              <a:off x="4388612" y="2990833"/>
              <a:ext cx="5308034" cy="1729238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Cutting-edge Decision Intelligence software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UK founded, invested by HM Government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Dual-Use heritage through Financial Services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Open, explainable and flexible technology</a:t>
              </a:r>
              <a:endParaRPr lang="en-US" sz="1950" dirty="0"/>
            </a:p>
          </p:txBody>
        </p:sp>
        <p:pic>
          <p:nvPicPr>
            <p:cNvPr id="43" name="Image 0" descr="preencoded.png">
              <a:extLst>
                <a:ext uri="{FF2B5EF4-FFF2-40B4-BE49-F238E27FC236}">
                  <a16:creationId xmlns:a16="http://schemas.microsoft.com/office/drawing/2014/main" id="{C10DAC89-6A6C-BE28-3C07-8D6E64AC1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3136456"/>
              <a:ext cx="193696" cy="192004"/>
            </a:xfrm>
            <a:prstGeom prst="rect">
              <a:avLst/>
            </a:prstGeom>
          </p:spPr>
        </p:pic>
        <p:pic>
          <p:nvPicPr>
            <p:cNvPr id="44" name="Image 0" descr="preencoded.png">
              <a:extLst>
                <a:ext uri="{FF2B5EF4-FFF2-40B4-BE49-F238E27FC236}">
                  <a16:creationId xmlns:a16="http://schemas.microsoft.com/office/drawing/2014/main" id="{874E15B6-9169-606C-891C-EF6351047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3533047"/>
              <a:ext cx="193696" cy="192004"/>
            </a:xfrm>
            <a:prstGeom prst="rect">
              <a:avLst/>
            </a:prstGeom>
          </p:spPr>
        </p:pic>
        <p:pic>
          <p:nvPicPr>
            <p:cNvPr id="45" name="Image 0" descr="preencoded.png">
              <a:extLst>
                <a:ext uri="{FF2B5EF4-FFF2-40B4-BE49-F238E27FC236}">
                  <a16:creationId xmlns:a16="http://schemas.microsoft.com/office/drawing/2014/main" id="{29E6189A-8187-9D74-FEB4-F924A4093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3929638"/>
              <a:ext cx="193696" cy="192004"/>
            </a:xfrm>
            <a:prstGeom prst="rect">
              <a:avLst/>
            </a:prstGeom>
          </p:spPr>
        </p:pic>
        <p:pic>
          <p:nvPicPr>
            <p:cNvPr id="46" name="Image 0" descr="preencoded.png">
              <a:extLst>
                <a:ext uri="{FF2B5EF4-FFF2-40B4-BE49-F238E27FC236}">
                  <a16:creationId xmlns:a16="http://schemas.microsoft.com/office/drawing/2014/main" id="{C33BBA88-96FA-B588-2EBF-A019BBB34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4326229"/>
              <a:ext cx="193696" cy="192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5753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F90BD-567F-3454-6954-E3A118D1E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GIESEPP – Highest Efficiency in Every Mission">
            <a:extLst>
              <a:ext uri="{FF2B5EF4-FFF2-40B4-BE49-F238E27FC236}">
                <a16:creationId xmlns:a16="http://schemas.microsoft.com/office/drawing/2014/main" id="{F177DD82-975A-3EE1-F019-66C3EA6CC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9" b="24979"/>
          <a:stretch>
            <a:fillRect/>
          </a:stretch>
        </p:blipFill>
        <p:spPr bwMode="auto">
          <a:xfrm>
            <a:off x="537652" y="3060221"/>
            <a:ext cx="2155306" cy="5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F5F59CB6-FD5D-F88C-CCB6-F6168D7C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42" y="1199039"/>
            <a:ext cx="1823439" cy="6106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FC2557-F312-149D-CEEF-CC335D2E27A1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B11408A-7587-B457-0B43-2ABAB4B38967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877AE0-E3B8-F717-FB4A-5F749438E3C0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F4A7516-6B40-5232-1723-C378E59432F8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D67DDE1-612D-0CA0-D0BD-EE705EEEF69D}"/>
              </a:ext>
            </a:extLst>
          </p:cNvPr>
          <p:cNvCxnSpPr/>
          <p:nvPr/>
        </p:nvCxnSpPr>
        <p:spPr>
          <a:xfrm>
            <a:off x="669748" y="2837048"/>
            <a:ext cx="8134172" cy="0"/>
          </a:xfrm>
          <a:prstGeom prst="line">
            <a:avLst/>
          </a:prstGeom>
          <a:ln w="9525">
            <a:solidFill>
              <a:srgbClr val="A27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4">
            <a:extLst>
              <a:ext uri="{FF2B5EF4-FFF2-40B4-BE49-F238E27FC236}">
                <a16:creationId xmlns:a16="http://schemas.microsoft.com/office/drawing/2014/main" id="{6D636697-AE0B-4694-A056-B1F20DA8F28C}"/>
              </a:ext>
            </a:extLst>
          </p:cNvPr>
          <p:cNvSpPr/>
          <p:nvPr/>
        </p:nvSpPr>
        <p:spPr>
          <a:xfrm>
            <a:off x="602906" y="381000"/>
            <a:ext cx="2512827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75" kern="0" spc="-60">
                <a:solidFill>
                  <a:srgbClr val="B184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Founded by 4, Open to More</a:t>
            </a:r>
            <a:endParaRPr lang="en-US" sz="1275" spc="-6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FEBCAA9-EE61-DD73-1FFE-3D1012D2B2F9}"/>
              </a:ext>
            </a:extLst>
          </p:cNvPr>
          <p:cNvGrpSpPr/>
          <p:nvPr/>
        </p:nvGrpSpPr>
        <p:grpSpPr>
          <a:xfrm>
            <a:off x="2926597" y="1057008"/>
            <a:ext cx="5177405" cy="1729238"/>
            <a:chOff x="4388612" y="1057008"/>
            <a:chExt cx="5177405" cy="1729238"/>
          </a:xfrm>
        </p:grpSpPr>
        <p:sp>
          <p:nvSpPr>
            <p:cNvPr id="85" name="Text 3">
              <a:extLst>
                <a:ext uri="{FF2B5EF4-FFF2-40B4-BE49-F238E27FC236}">
                  <a16:creationId xmlns:a16="http://schemas.microsoft.com/office/drawing/2014/main" id="{5C17A3FC-6EA1-DE70-4371-8C3169C09AB9}"/>
                </a:ext>
              </a:extLst>
            </p:cNvPr>
            <p:cNvSpPr/>
            <p:nvPr/>
          </p:nvSpPr>
          <p:spPr>
            <a:xfrm>
              <a:off x="4388612" y="1057008"/>
              <a:ext cx="5177405" cy="1729238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Experts in OSINT, EW and </a:t>
              </a:r>
              <a:r>
                <a:rPr lang="en-US" sz="1950" kern="0" spc="-98" dirty="0" err="1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defence</a:t>
              </a: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data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Founded on a not-for-profit ethos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Novel and innovative software solutions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Enabled by SME responsiveness and agility</a:t>
              </a:r>
              <a:endParaRPr lang="en-US" sz="1950" dirty="0"/>
            </a:p>
          </p:txBody>
        </p:sp>
        <p:pic>
          <p:nvPicPr>
            <p:cNvPr id="86" name="Image 0" descr="preencoded.png">
              <a:extLst>
                <a:ext uri="{FF2B5EF4-FFF2-40B4-BE49-F238E27FC236}">
                  <a16:creationId xmlns:a16="http://schemas.microsoft.com/office/drawing/2014/main" id="{367C2CB2-D10B-FD82-CAC2-2E377648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1202632"/>
              <a:ext cx="193696" cy="192004"/>
            </a:xfrm>
            <a:prstGeom prst="rect">
              <a:avLst/>
            </a:prstGeom>
          </p:spPr>
        </p:pic>
        <p:pic>
          <p:nvPicPr>
            <p:cNvPr id="87" name="Image 0" descr="preencoded.png">
              <a:extLst>
                <a:ext uri="{FF2B5EF4-FFF2-40B4-BE49-F238E27FC236}">
                  <a16:creationId xmlns:a16="http://schemas.microsoft.com/office/drawing/2014/main" id="{125F7E12-9F81-37E2-0F4C-37FA860B9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1599223"/>
              <a:ext cx="193696" cy="192004"/>
            </a:xfrm>
            <a:prstGeom prst="rect">
              <a:avLst/>
            </a:prstGeom>
          </p:spPr>
        </p:pic>
        <p:pic>
          <p:nvPicPr>
            <p:cNvPr id="88" name="Image 0" descr="preencoded.png">
              <a:extLst>
                <a:ext uri="{FF2B5EF4-FFF2-40B4-BE49-F238E27FC236}">
                  <a16:creationId xmlns:a16="http://schemas.microsoft.com/office/drawing/2014/main" id="{9BB21062-26D2-1697-4B36-E7CADBD1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1995814"/>
              <a:ext cx="193696" cy="192004"/>
            </a:xfrm>
            <a:prstGeom prst="rect">
              <a:avLst/>
            </a:prstGeom>
          </p:spPr>
        </p:pic>
        <p:pic>
          <p:nvPicPr>
            <p:cNvPr id="89" name="Image 0" descr="preencoded.png">
              <a:extLst>
                <a:ext uri="{FF2B5EF4-FFF2-40B4-BE49-F238E27FC236}">
                  <a16:creationId xmlns:a16="http://schemas.microsoft.com/office/drawing/2014/main" id="{4429B38D-7EBF-15F5-9D1B-DAF0303E2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2392405"/>
              <a:ext cx="193696" cy="192004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365A119-1139-279C-FED8-3A023B150E5B}"/>
              </a:ext>
            </a:extLst>
          </p:cNvPr>
          <p:cNvGrpSpPr/>
          <p:nvPr/>
        </p:nvGrpSpPr>
        <p:grpSpPr>
          <a:xfrm>
            <a:off x="2926597" y="2990833"/>
            <a:ext cx="6523885" cy="1729238"/>
            <a:chOff x="4388612" y="2990833"/>
            <a:chExt cx="6523885" cy="1729238"/>
          </a:xfrm>
        </p:grpSpPr>
        <p:sp>
          <p:nvSpPr>
            <p:cNvPr id="91" name="Text 3">
              <a:extLst>
                <a:ext uri="{FF2B5EF4-FFF2-40B4-BE49-F238E27FC236}">
                  <a16:creationId xmlns:a16="http://schemas.microsoft.com/office/drawing/2014/main" id="{20D81CF1-EED3-D7A8-EB93-8F1E6ABB4F75}"/>
                </a:ext>
              </a:extLst>
            </p:cNvPr>
            <p:cNvSpPr/>
            <p:nvPr/>
          </p:nvSpPr>
          <p:spPr>
            <a:xfrm>
              <a:off x="4388612" y="2990833"/>
              <a:ext cx="6523885" cy="1729238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Decision expertise in depth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</a:t>
              </a:r>
              <a:r>
                <a:rPr lang="en-US" sz="1950" kern="0" spc="-98" dirty="0">
                  <a:solidFill>
                    <a:schemeClr val="bg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Technology agnostic and keen focus on collaboration</a:t>
              </a:r>
              <a:endParaRPr lang="en-US" sz="1950" dirty="0">
                <a:solidFill>
                  <a:schemeClr val="bg1"/>
                </a:solidFill>
              </a:endParaRPr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Securing and scaling capability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Integration and assurance services for </a:t>
              </a:r>
            </a:p>
            <a:p>
              <a:pPr marL="0" indent="0" algn="l">
                <a:lnSpc>
                  <a:spcPts val="19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operational advantage</a:t>
              </a:r>
              <a:endParaRPr lang="en-US" sz="1950" dirty="0"/>
            </a:p>
          </p:txBody>
        </p:sp>
        <p:pic>
          <p:nvPicPr>
            <p:cNvPr id="92" name="Image 0" descr="preencoded.png">
              <a:extLst>
                <a:ext uri="{FF2B5EF4-FFF2-40B4-BE49-F238E27FC236}">
                  <a16:creationId xmlns:a16="http://schemas.microsoft.com/office/drawing/2014/main" id="{C6287D64-49BE-0571-485C-1DA944319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3136456"/>
              <a:ext cx="193696" cy="192004"/>
            </a:xfrm>
            <a:prstGeom prst="rect">
              <a:avLst/>
            </a:prstGeom>
          </p:spPr>
        </p:pic>
        <p:pic>
          <p:nvPicPr>
            <p:cNvPr id="93" name="Image 0" descr="preencoded.png">
              <a:extLst>
                <a:ext uri="{FF2B5EF4-FFF2-40B4-BE49-F238E27FC236}">
                  <a16:creationId xmlns:a16="http://schemas.microsoft.com/office/drawing/2014/main" id="{DF0525C3-A14D-3150-D919-8A415926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3533047"/>
              <a:ext cx="193696" cy="192004"/>
            </a:xfrm>
            <a:prstGeom prst="rect">
              <a:avLst/>
            </a:prstGeom>
          </p:spPr>
        </p:pic>
        <p:pic>
          <p:nvPicPr>
            <p:cNvPr id="94" name="Image 0" descr="preencoded.png">
              <a:extLst>
                <a:ext uri="{FF2B5EF4-FFF2-40B4-BE49-F238E27FC236}">
                  <a16:creationId xmlns:a16="http://schemas.microsoft.com/office/drawing/2014/main" id="{16E3F9BB-1E8E-9F83-07D1-E9E541DC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3929638"/>
              <a:ext cx="193696" cy="192004"/>
            </a:xfrm>
            <a:prstGeom prst="rect">
              <a:avLst/>
            </a:prstGeom>
          </p:spPr>
        </p:pic>
        <p:pic>
          <p:nvPicPr>
            <p:cNvPr id="95" name="Image 0" descr="preencoded.png">
              <a:extLst>
                <a:ext uri="{FF2B5EF4-FFF2-40B4-BE49-F238E27FC236}">
                  <a16:creationId xmlns:a16="http://schemas.microsoft.com/office/drawing/2014/main" id="{6490E19C-B938-5DB2-24F2-2AA72E379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967" y="4326229"/>
              <a:ext cx="193696" cy="192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97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C16D8-7D21-EB7E-AA44-D6A46F229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A62049-3D6A-C785-029E-67997BEA8FBE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7747BB3-5835-236B-201D-943B34567FDA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F71034-84EC-83BB-1E98-8A39927F4278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A188F3-381F-C9CC-29E3-0DBF650535F3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 4">
            <a:extLst>
              <a:ext uri="{FF2B5EF4-FFF2-40B4-BE49-F238E27FC236}">
                <a16:creationId xmlns:a16="http://schemas.microsoft.com/office/drawing/2014/main" id="{18A14C59-815C-31D0-831F-329BAE409602}"/>
              </a:ext>
            </a:extLst>
          </p:cNvPr>
          <p:cNvSpPr/>
          <p:nvPr/>
        </p:nvSpPr>
        <p:spPr>
          <a:xfrm>
            <a:off x="602906" y="381000"/>
            <a:ext cx="2512827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75" kern="0" spc="-60">
                <a:solidFill>
                  <a:srgbClr val="B184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Founded by 4, Open to More</a:t>
            </a:r>
            <a:endParaRPr lang="en-US" sz="1275" spc="-60"/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A6B6E922-6DAA-EFA2-EDE2-917295112D9D}"/>
              </a:ext>
            </a:extLst>
          </p:cNvPr>
          <p:cNvSpPr/>
          <p:nvPr/>
        </p:nvSpPr>
        <p:spPr>
          <a:xfrm>
            <a:off x="4751745" y="1827474"/>
            <a:ext cx="4048125" cy="1729238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1950" kern="0" spc="-98" dirty="0">
                <a:noFill/>
                <a:latin typeface="Inter" pitchFamily="34" charset="0"/>
                <a:ea typeface="Inter" pitchFamily="34" charset="-122"/>
                <a:cs typeface="Inter" pitchFamily="34" charset="-120"/>
              </a:rPr>
              <a:t>     United by shared purpose</a:t>
            </a:r>
            <a:endParaRPr lang="en-US" sz="1950" dirty="0">
              <a:noFill/>
            </a:endParaRPr>
          </a:p>
          <a:p>
            <a:pPr>
              <a:lnSpc>
                <a:spcPts val="3188"/>
              </a:lnSpc>
            </a:pPr>
            <a:r>
              <a:rPr lang="en-US" sz="1950" kern="0" spc="-98" dirty="0">
                <a:noFill/>
                <a:latin typeface="Inter" pitchFamily="34" charset="0"/>
                <a:ea typeface="Inter" pitchFamily="34" charset="-122"/>
                <a:cs typeface="Inter" pitchFamily="34" charset="-120"/>
              </a:rPr>
              <a:t>     Agreed values and </a:t>
            </a:r>
            <a:r>
              <a:rPr lang="en-US" sz="1950" kern="0" spc="-98" dirty="0" err="1">
                <a:noFill/>
                <a:latin typeface="Inter" pitchFamily="34" charset="0"/>
                <a:ea typeface="Inter" pitchFamily="34" charset="-122"/>
                <a:cs typeface="Inter" pitchFamily="34" charset="-120"/>
              </a:rPr>
              <a:t>behaviours</a:t>
            </a:r>
            <a:endParaRPr lang="en-US" sz="1950" dirty="0">
              <a:noFill/>
            </a:endParaRPr>
          </a:p>
          <a:p>
            <a:pPr>
              <a:lnSpc>
                <a:spcPts val="3188"/>
              </a:lnSpc>
            </a:pPr>
            <a:r>
              <a:rPr lang="en-US" sz="1950" kern="0" spc="-98" dirty="0">
                <a:noFill/>
                <a:latin typeface="Inter" pitchFamily="34" charset="0"/>
                <a:ea typeface="Inter" pitchFamily="34" charset="-122"/>
                <a:cs typeface="Inter" pitchFamily="34" charset="-120"/>
              </a:rPr>
              <a:t>     Unique commercial construct</a:t>
            </a:r>
            <a:endParaRPr lang="en-US" sz="1950" dirty="0">
              <a:noFill/>
            </a:endParaRPr>
          </a:p>
          <a:p>
            <a:pPr marL="0" indent="0" algn="l">
              <a:lnSpc>
                <a:spcPts val="3188"/>
              </a:lnSpc>
              <a:buNone/>
            </a:pPr>
            <a:r>
              <a:rPr lang="en-US" sz="1950" kern="0" spc="-98" dirty="0">
                <a:noFill/>
                <a:latin typeface="Inter" pitchFamily="34" charset="0"/>
                <a:ea typeface="Inter" pitchFamily="34" charset="-122"/>
                <a:cs typeface="Inter" pitchFamily="34" charset="-120"/>
              </a:rPr>
              <a:t>     Connected to global innovation</a:t>
            </a:r>
            <a:endParaRPr lang="en-US" sz="1950" dirty="0">
              <a:noFill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DB8D35-06E4-A016-8EB5-4F9C9A8C3467}"/>
              </a:ext>
            </a:extLst>
          </p:cNvPr>
          <p:cNvGrpSpPr/>
          <p:nvPr/>
        </p:nvGrpSpPr>
        <p:grpSpPr>
          <a:xfrm>
            <a:off x="4819100" y="1973098"/>
            <a:ext cx="193696" cy="1381777"/>
            <a:chOff x="4819100" y="1973098"/>
            <a:chExt cx="193696" cy="1381777"/>
          </a:xfrm>
        </p:grpSpPr>
        <p:pic>
          <p:nvPicPr>
            <p:cNvPr id="4" name="Image 0" descr="preencoded.png">
              <a:extLst>
                <a:ext uri="{FF2B5EF4-FFF2-40B4-BE49-F238E27FC236}">
                  <a16:creationId xmlns:a16="http://schemas.microsoft.com/office/drawing/2014/main" id="{CB0E4CF6-1C36-C70A-516C-F518AEA25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tretch>
              <a:fillRect/>
            </a:stretch>
          </p:blipFill>
          <p:spPr>
            <a:xfrm>
              <a:off x="4819100" y="1973098"/>
              <a:ext cx="193696" cy="192004"/>
            </a:xfrm>
            <a:prstGeom prst="rect">
              <a:avLst/>
            </a:prstGeom>
          </p:spPr>
        </p:pic>
        <p:pic>
          <p:nvPicPr>
            <p:cNvPr id="5" name="Image 0" descr="preencoded.png">
              <a:extLst>
                <a:ext uri="{FF2B5EF4-FFF2-40B4-BE49-F238E27FC236}">
                  <a16:creationId xmlns:a16="http://schemas.microsoft.com/office/drawing/2014/main" id="{7D26C380-853C-E495-8775-2CAD5A5A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tretch>
              <a:fillRect/>
            </a:stretch>
          </p:blipFill>
          <p:spPr>
            <a:xfrm>
              <a:off x="4819100" y="2369689"/>
              <a:ext cx="193696" cy="192004"/>
            </a:xfrm>
            <a:prstGeom prst="rect">
              <a:avLst/>
            </a:prstGeom>
          </p:spPr>
        </p:pic>
        <p:pic>
          <p:nvPicPr>
            <p:cNvPr id="6" name="Image 0" descr="preencoded.png">
              <a:extLst>
                <a:ext uri="{FF2B5EF4-FFF2-40B4-BE49-F238E27FC236}">
                  <a16:creationId xmlns:a16="http://schemas.microsoft.com/office/drawing/2014/main" id="{D6B989AC-8A91-5DF0-CA29-DDDB90EE7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tretch>
              <a:fillRect/>
            </a:stretch>
          </p:blipFill>
          <p:spPr>
            <a:xfrm>
              <a:off x="4819100" y="2766280"/>
              <a:ext cx="193696" cy="192004"/>
            </a:xfrm>
            <a:prstGeom prst="rect">
              <a:avLst/>
            </a:prstGeom>
          </p:spPr>
        </p:pic>
        <p:pic>
          <p:nvPicPr>
            <p:cNvPr id="7" name="Image 0" descr="preencoded.png">
              <a:extLst>
                <a:ext uri="{FF2B5EF4-FFF2-40B4-BE49-F238E27FC236}">
                  <a16:creationId xmlns:a16="http://schemas.microsoft.com/office/drawing/2014/main" id="{17027026-3E53-D601-76A7-F03871BF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tretch>
              <a:fillRect/>
            </a:stretch>
          </p:blipFill>
          <p:spPr>
            <a:xfrm>
              <a:off x="4819100" y="3162871"/>
              <a:ext cx="193696" cy="192004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7A31AA91-E1C3-9180-5629-628A787C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0717" y="663319"/>
            <a:ext cx="3802566" cy="3816862"/>
          </a:xfrm>
          <a:prstGeom prst="rect">
            <a:avLst/>
          </a:prstGeom>
        </p:spPr>
      </p:pic>
      <p:pic>
        <p:nvPicPr>
          <p:cNvPr id="16" name="Picture 24" descr="Postgraduate Open Day | Upcoming Events | Events and Conferences ...">
            <a:extLst>
              <a:ext uri="{FF2B5EF4-FFF2-40B4-BE49-F238E27FC236}">
                <a16:creationId xmlns:a16="http://schemas.microsoft.com/office/drawing/2014/main" id="{DD8BA842-607C-863B-0955-7409A5DB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57" y="1684380"/>
            <a:ext cx="1282225" cy="2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F653CA-AE98-E63D-E16F-540F2A3B1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290" y="3516280"/>
            <a:ext cx="1282224" cy="203019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C58DAA32-73A5-ECBA-B831-B31C9466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2323" b="2323"/>
          <a:stretch/>
        </p:blipFill>
        <p:spPr bwMode="auto">
          <a:xfrm>
            <a:off x="5051674" y="3217500"/>
            <a:ext cx="1078826" cy="26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A5C4F9-478F-55BA-3B4A-4C0855326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89605" y="1920629"/>
            <a:ext cx="869665" cy="2981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8351B5-C81B-B7C5-FD44-16E03FE9A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1226" y="2249009"/>
            <a:ext cx="1100900" cy="78870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6A6CB7D-EDD5-2C86-E1A9-83FA0604A32F}"/>
              </a:ext>
            </a:extLst>
          </p:cNvPr>
          <p:cNvSpPr/>
          <p:nvPr/>
        </p:nvSpPr>
        <p:spPr>
          <a:xfrm>
            <a:off x="5051674" y="3449626"/>
            <a:ext cx="68253" cy="68253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764AA5-968B-B3AD-BE3A-D6250A1EC00D}"/>
              </a:ext>
            </a:extLst>
          </p:cNvPr>
          <p:cNvSpPr/>
          <p:nvPr/>
        </p:nvSpPr>
        <p:spPr>
          <a:xfrm>
            <a:off x="3965742" y="3365683"/>
            <a:ext cx="68253" cy="68253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D421C6-F16D-49D6-0FE7-4F9E9995C913}"/>
              </a:ext>
            </a:extLst>
          </p:cNvPr>
          <p:cNvSpPr/>
          <p:nvPr/>
        </p:nvSpPr>
        <p:spPr>
          <a:xfrm>
            <a:off x="3542713" y="2034973"/>
            <a:ext cx="68253" cy="68253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E075FB-CCA1-19E3-B176-F55C9E7907D2}"/>
              </a:ext>
            </a:extLst>
          </p:cNvPr>
          <p:cNvSpPr/>
          <p:nvPr/>
        </p:nvSpPr>
        <p:spPr>
          <a:xfrm>
            <a:off x="6032065" y="2254730"/>
            <a:ext cx="75078" cy="68253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2AD142-4C38-BA4D-F59F-0C4C57A6F607}"/>
              </a:ext>
            </a:extLst>
          </p:cNvPr>
          <p:cNvSpPr/>
          <p:nvPr/>
        </p:nvSpPr>
        <p:spPr>
          <a:xfrm>
            <a:off x="4541621" y="2314745"/>
            <a:ext cx="68253" cy="68253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6583EC-6FA8-24B2-082C-2A36A48C6A4B}"/>
              </a:ext>
            </a:extLst>
          </p:cNvPr>
          <p:cNvSpPr/>
          <p:nvPr/>
        </p:nvSpPr>
        <p:spPr>
          <a:xfrm>
            <a:off x="3267154" y="4600861"/>
            <a:ext cx="2809044" cy="439834"/>
          </a:xfrm>
          <a:prstGeom prst="ellipse">
            <a:avLst/>
          </a:prstGeom>
          <a:solidFill>
            <a:srgbClr val="A279EA">
              <a:alpha val="28380"/>
            </a:srgbClr>
          </a:solidFill>
          <a:effectLst>
            <a:softEdge rad="1530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49236-7FAD-F64B-1AAF-5E8CADD4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BA6DD7-9243-E0AA-6FAE-340FB6FAB230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86C293-D288-A996-19E7-027C61BFDC51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BDD0BC-056F-E58A-1EDA-C94D8FC11D1A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22FAAB9-53C1-DC56-73B2-8B2C38615E07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 4">
            <a:extLst>
              <a:ext uri="{FF2B5EF4-FFF2-40B4-BE49-F238E27FC236}">
                <a16:creationId xmlns:a16="http://schemas.microsoft.com/office/drawing/2014/main" id="{AA544F0A-2CB3-4DF2-6678-EF04F7162415}"/>
              </a:ext>
            </a:extLst>
          </p:cNvPr>
          <p:cNvSpPr/>
          <p:nvPr/>
        </p:nvSpPr>
        <p:spPr>
          <a:xfrm>
            <a:off x="602906" y="381000"/>
            <a:ext cx="2512827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75" kern="0" spc="-60">
                <a:solidFill>
                  <a:srgbClr val="B184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Founded by 4, Open to More</a:t>
            </a:r>
            <a:endParaRPr lang="en-US" sz="1275" spc="-60"/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3C3AB76B-4DCD-F4CA-E0E9-D0BF5B6BFDE8}"/>
              </a:ext>
            </a:extLst>
          </p:cNvPr>
          <p:cNvSpPr/>
          <p:nvPr/>
        </p:nvSpPr>
        <p:spPr>
          <a:xfrm>
            <a:off x="4751745" y="1827474"/>
            <a:ext cx="4048125" cy="1729238"/>
          </a:xfrm>
          <a:prstGeom prst="rect">
            <a:avLst/>
          </a:prstGeom>
          <a:noFill/>
          <a:ln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 anchor="t" anchorCtr="0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1950" kern="0" spc="-98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United by shared purpose</a:t>
            </a:r>
            <a:endParaRPr lang="en-US" sz="1950" dirty="0">
              <a:solidFill>
                <a:srgbClr val="E9E8F7"/>
              </a:solidFill>
            </a:endParaRPr>
          </a:p>
          <a:p>
            <a:pPr>
              <a:lnSpc>
                <a:spcPts val="3188"/>
              </a:lnSpc>
            </a:pPr>
            <a:r>
              <a:rPr lang="en-US" sz="1950" kern="0" spc="-98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Agreed values and </a:t>
            </a:r>
            <a:r>
              <a:rPr lang="en-US" sz="1950" kern="0" spc="-98" dirty="0" err="1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behaviours</a:t>
            </a:r>
            <a:endParaRPr lang="en-US" sz="1950" dirty="0">
              <a:solidFill>
                <a:srgbClr val="E9E8F7"/>
              </a:solidFill>
            </a:endParaRPr>
          </a:p>
          <a:p>
            <a:pPr>
              <a:lnSpc>
                <a:spcPts val="3188"/>
              </a:lnSpc>
            </a:pPr>
            <a:r>
              <a:rPr lang="en-US" sz="1950" kern="0" spc="-98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Unique commercial construct</a:t>
            </a:r>
            <a:endParaRPr lang="en-US" sz="1950" dirty="0">
              <a:solidFill>
                <a:srgbClr val="E9E8F7"/>
              </a:solidFill>
            </a:endParaRPr>
          </a:p>
          <a:p>
            <a:pPr marL="0" indent="0" algn="l">
              <a:lnSpc>
                <a:spcPts val="3188"/>
              </a:lnSpc>
              <a:buNone/>
            </a:pPr>
            <a:r>
              <a:rPr lang="en-US" sz="1950" kern="0" spc="-98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Connected to global innovation</a:t>
            </a:r>
            <a:endParaRPr lang="en-US" sz="1950" dirty="0">
              <a:solidFill>
                <a:srgbClr val="E9E8F7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569AC2-61A5-E401-2894-5828B342D132}"/>
              </a:ext>
            </a:extLst>
          </p:cNvPr>
          <p:cNvGrpSpPr/>
          <p:nvPr/>
        </p:nvGrpSpPr>
        <p:grpSpPr>
          <a:xfrm>
            <a:off x="4819100" y="1973098"/>
            <a:ext cx="193696" cy="1381777"/>
            <a:chOff x="4819100" y="1973098"/>
            <a:chExt cx="193696" cy="1381777"/>
          </a:xfrm>
        </p:grpSpPr>
        <p:pic>
          <p:nvPicPr>
            <p:cNvPr id="4" name="Image 0" descr="preencoded.png">
              <a:extLst>
                <a:ext uri="{FF2B5EF4-FFF2-40B4-BE49-F238E27FC236}">
                  <a16:creationId xmlns:a16="http://schemas.microsoft.com/office/drawing/2014/main" id="{BB413C4E-BEB0-A9C8-A049-7CBE0847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9100" y="1973098"/>
              <a:ext cx="193696" cy="192004"/>
            </a:xfrm>
            <a:prstGeom prst="rect">
              <a:avLst/>
            </a:prstGeom>
          </p:spPr>
        </p:pic>
        <p:pic>
          <p:nvPicPr>
            <p:cNvPr id="5" name="Image 0" descr="preencoded.png">
              <a:extLst>
                <a:ext uri="{FF2B5EF4-FFF2-40B4-BE49-F238E27FC236}">
                  <a16:creationId xmlns:a16="http://schemas.microsoft.com/office/drawing/2014/main" id="{6242A84C-8EDD-42CC-DC5D-5D4D2ED7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9100" y="2369689"/>
              <a:ext cx="193696" cy="192004"/>
            </a:xfrm>
            <a:prstGeom prst="rect">
              <a:avLst/>
            </a:prstGeom>
          </p:spPr>
        </p:pic>
        <p:pic>
          <p:nvPicPr>
            <p:cNvPr id="6" name="Image 0" descr="preencoded.png">
              <a:extLst>
                <a:ext uri="{FF2B5EF4-FFF2-40B4-BE49-F238E27FC236}">
                  <a16:creationId xmlns:a16="http://schemas.microsoft.com/office/drawing/2014/main" id="{1F1DB104-AE3B-8B6A-A14B-67C35DF9A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9100" y="2766280"/>
              <a:ext cx="193696" cy="192004"/>
            </a:xfrm>
            <a:prstGeom prst="rect">
              <a:avLst/>
            </a:prstGeom>
          </p:spPr>
        </p:pic>
        <p:pic>
          <p:nvPicPr>
            <p:cNvPr id="7" name="Image 0" descr="preencoded.png">
              <a:extLst>
                <a:ext uri="{FF2B5EF4-FFF2-40B4-BE49-F238E27FC236}">
                  <a16:creationId xmlns:a16="http://schemas.microsoft.com/office/drawing/2014/main" id="{EBA11032-67C0-AC20-0928-357CA6062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9100" y="3162871"/>
              <a:ext cx="193696" cy="192004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B62B3A69-6A44-26A1-3FAA-7ACAF3FFC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563" y="875371"/>
            <a:ext cx="3380050" cy="3392758"/>
          </a:xfrm>
          <a:prstGeom prst="rect">
            <a:avLst/>
          </a:prstGeom>
        </p:spPr>
      </p:pic>
      <p:pic>
        <p:nvPicPr>
          <p:cNvPr id="16" name="Picture 24" descr="Postgraduate Open Day | Upcoming Events | Events and Conferences ...">
            <a:extLst>
              <a:ext uri="{FF2B5EF4-FFF2-40B4-BE49-F238E27FC236}">
                <a16:creationId xmlns:a16="http://schemas.microsoft.com/office/drawing/2014/main" id="{49C69935-4378-BD56-9235-611BE7DD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06" y="1790272"/>
            <a:ext cx="1083504" cy="2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2F5038-430B-087E-FA6A-6B7616288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855" y="3385452"/>
            <a:ext cx="1142270" cy="18085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9BDD454-6DC7-9F0F-A6ED-4EAF98C55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0958" y="2349411"/>
            <a:ext cx="820612" cy="5879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4E9B41-AB55-6DDF-FABE-7A0231D4F10B}"/>
              </a:ext>
            </a:extLst>
          </p:cNvPr>
          <p:cNvSpPr/>
          <p:nvPr/>
        </p:nvSpPr>
        <p:spPr>
          <a:xfrm>
            <a:off x="2959101" y="3326718"/>
            <a:ext cx="116070" cy="116070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D742FC-E997-6C89-BB7A-5486E23C8038}"/>
              </a:ext>
            </a:extLst>
          </p:cNvPr>
          <p:cNvSpPr/>
          <p:nvPr/>
        </p:nvSpPr>
        <p:spPr>
          <a:xfrm>
            <a:off x="1998481" y="3237750"/>
            <a:ext cx="131268" cy="131264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471E4A-27BC-0C97-D5DA-3AEE93ABAD0D}"/>
              </a:ext>
            </a:extLst>
          </p:cNvPr>
          <p:cNvSpPr/>
          <p:nvPr/>
        </p:nvSpPr>
        <p:spPr>
          <a:xfrm>
            <a:off x="1622691" y="2048079"/>
            <a:ext cx="117024" cy="117024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B0C9D6-7003-C280-850C-45D10BE16ABE}"/>
              </a:ext>
            </a:extLst>
          </p:cNvPr>
          <p:cNvSpPr/>
          <p:nvPr/>
        </p:nvSpPr>
        <p:spPr>
          <a:xfrm>
            <a:off x="3837768" y="2259473"/>
            <a:ext cx="122140" cy="122136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51AA35-A073-2517-8918-E65C49404033}"/>
              </a:ext>
            </a:extLst>
          </p:cNvPr>
          <p:cNvSpPr/>
          <p:nvPr/>
        </p:nvSpPr>
        <p:spPr>
          <a:xfrm>
            <a:off x="2499547" y="2313007"/>
            <a:ext cx="151578" cy="151574"/>
          </a:xfrm>
          <a:prstGeom prst="ellipse">
            <a:avLst/>
          </a:prstGeom>
          <a:solidFill>
            <a:srgbClr val="A27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CA7E3A-157A-ABD8-BA98-A458FA90A2DF}"/>
              </a:ext>
            </a:extLst>
          </p:cNvPr>
          <p:cNvSpPr/>
          <p:nvPr/>
        </p:nvSpPr>
        <p:spPr>
          <a:xfrm>
            <a:off x="1032026" y="4363799"/>
            <a:ext cx="3278476" cy="513336"/>
          </a:xfrm>
          <a:prstGeom prst="ellipse">
            <a:avLst/>
          </a:prstGeom>
          <a:solidFill>
            <a:srgbClr val="A279EA">
              <a:alpha val="28380"/>
            </a:srgbClr>
          </a:solidFill>
          <a:effectLst>
            <a:softEdge rad="1530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6547A-FF96-9DF0-10FF-7EE492DCF5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202182" y="1925564"/>
            <a:ext cx="821027" cy="281495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086D1E41-D458-9698-8CEB-BBFE3DFE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2323" b="2323"/>
          <a:stretch/>
        </p:blipFill>
        <p:spPr bwMode="auto">
          <a:xfrm>
            <a:off x="3051262" y="3238808"/>
            <a:ext cx="908646" cy="22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36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49C39D77-8B20-646B-DAD3-A1F2FC37CA47}"/>
              </a:ext>
            </a:extLst>
          </p:cNvPr>
          <p:cNvSpPr/>
          <p:nvPr/>
        </p:nvSpPr>
        <p:spPr>
          <a:xfrm>
            <a:off x="602905" y="1105917"/>
            <a:ext cx="7886889" cy="604066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buNone/>
            </a:pPr>
            <a:endParaRPr lang="en-US" sz="3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0A6410-E9CE-5321-5EEF-3098E6A5DA57}"/>
              </a:ext>
            </a:extLst>
          </p:cNvPr>
          <p:cNvGrpSpPr/>
          <p:nvPr/>
        </p:nvGrpSpPr>
        <p:grpSpPr>
          <a:xfrm>
            <a:off x="4786545" y="2460670"/>
            <a:ext cx="4048125" cy="2085930"/>
            <a:chOff x="4786545" y="2460670"/>
            <a:chExt cx="4048125" cy="2085930"/>
          </a:xfrm>
        </p:grpSpPr>
        <p:sp>
          <p:nvSpPr>
            <p:cNvPr id="3" name="Text 3">
              <a:extLst>
                <a:ext uri="{FF2B5EF4-FFF2-40B4-BE49-F238E27FC236}">
                  <a16:creationId xmlns:a16="http://schemas.microsoft.com/office/drawing/2014/main" id="{991C6F20-EC22-EFE6-DA8E-31FC593028EC}"/>
                </a:ext>
              </a:extLst>
            </p:cNvPr>
            <p:cNvSpPr/>
            <p:nvPr/>
          </p:nvSpPr>
          <p:spPr>
            <a:xfrm>
              <a:off x="4786545" y="2460670"/>
              <a:ext cx="4048125" cy="2085930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Already partnered 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Already connected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Quick to onboard partners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Special purpose not-for-profit</a:t>
              </a:r>
            </a:p>
            <a:p>
              <a:pPr marL="0" indent="0" algn="l"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company</a:t>
              </a:r>
              <a:endParaRPr lang="en-US" sz="1950" dirty="0"/>
            </a:p>
          </p:txBody>
        </p:sp>
        <p:pic>
          <p:nvPicPr>
            <p:cNvPr id="4" name="Image 0" descr="preencoded.png">
              <a:extLst>
                <a:ext uri="{FF2B5EF4-FFF2-40B4-BE49-F238E27FC236}">
                  <a16:creationId xmlns:a16="http://schemas.microsoft.com/office/drawing/2014/main" id="{E041AE50-679E-2159-DA62-841A061B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3900" y="2606293"/>
              <a:ext cx="193696" cy="192004"/>
            </a:xfrm>
            <a:prstGeom prst="rect">
              <a:avLst/>
            </a:prstGeom>
          </p:spPr>
        </p:pic>
        <p:pic>
          <p:nvPicPr>
            <p:cNvPr id="5" name="Image 0" descr="preencoded.png">
              <a:extLst>
                <a:ext uri="{FF2B5EF4-FFF2-40B4-BE49-F238E27FC236}">
                  <a16:creationId xmlns:a16="http://schemas.microsoft.com/office/drawing/2014/main" id="{DB1A850D-A456-12F6-DC72-B32FEDDA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3900" y="3002884"/>
              <a:ext cx="193696" cy="192004"/>
            </a:xfrm>
            <a:prstGeom prst="rect">
              <a:avLst/>
            </a:prstGeom>
          </p:spPr>
        </p:pic>
        <p:pic>
          <p:nvPicPr>
            <p:cNvPr id="6" name="Image 0" descr="preencoded.png">
              <a:extLst>
                <a:ext uri="{FF2B5EF4-FFF2-40B4-BE49-F238E27FC236}">
                  <a16:creationId xmlns:a16="http://schemas.microsoft.com/office/drawing/2014/main" id="{1CE1EF7B-6F84-EDE1-7781-7E9873C6D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3900" y="3399475"/>
              <a:ext cx="193696" cy="192004"/>
            </a:xfrm>
            <a:prstGeom prst="rect">
              <a:avLst/>
            </a:prstGeom>
          </p:spPr>
        </p:pic>
        <p:pic>
          <p:nvPicPr>
            <p:cNvPr id="7" name="Image 0" descr="preencoded.png">
              <a:extLst>
                <a:ext uri="{FF2B5EF4-FFF2-40B4-BE49-F238E27FC236}">
                  <a16:creationId xmlns:a16="http://schemas.microsoft.com/office/drawing/2014/main" id="{B28B6E3D-B5D2-A363-60E0-AEF4D27AD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3900" y="3796066"/>
              <a:ext cx="193696" cy="19200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E6F349-6AEA-12C6-0165-C0D611C61799}"/>
              </a:ext>
            </a:extLst>
          </p:cNvPr>
          <p:cNvSpPr txBox="1"/>
          <p:nvPr/>
        </p:nvSpPr>
        <p:spPr>
          <a:xfrm>
            <a:off x="602906" y="1966525"/>
            <a:ext cx="2394294" cy="421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1800" b="1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Capability Readiness</a:t>
            </a:r>
            <a:endParaRPr lang="en-US" sz="18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046EA-A899-7203-C0EE-76B57C13CDBD}"/>
              </a:ext>
            </a:extLst>
          </p:cNvPr>
          <p:cNvSpPr txBox="1"/>
          <p:nvPr/>
        </p:nvSpPr>
        <p:spPr>
          <a:xfrm>
            <a:off x="4768506" y="1966525"/>
            <a:ext cx="2800694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1800" b="1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Commercial Readiness</a:t>
            </a:r>
            <a:endParaRPr lang="en-US" sz="18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107F01-87F4-FC8A-4E7F-7DA85A5E703A}"/>
              </a:ext>
            </a:extLst>
          </p:cNvPr>
          <p:cNvGrpSpPr/>
          <p:nvPr/>
        </p:nvGrpSpPr>
        <p:grpSpPr>
          <a:xfrm>
            <a:off x="604012" y="2460669"/>
            <a:ext cx="4048125" cy="2194983"/>
            <a:chOff x="604012" y="2460669"/>
            <a:chExt cx="4048125" cy="2194983"/>
          </a:xfrm>
        </p:grpSpPr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17218E5C-A775-CDA0-D900-084E8DA2A007}"/>
                </a:ext>
              </a:extLst>
            </p:cNvPr>
            <p:cNvSpPr/>
            <p:nvPr/>
          </p:nvSpPr>
          <p:spPr>
            <a:xfrm>
              <a:off x="604012" y="2460669"/>
              <a:ext cx="4048125" cy="2194983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Innovation process expertise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Core team - our bench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Digital and data sandpit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Collaboration environment </a:t>
              </a:r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</a:rPr>
                <a:t>     Security-enabled</a:t>
              </a:r>
              <a:endParaRPr lang="en-US" sz="1950" dirty="0"/>
            </a:p>
          </p:txBody>
        </p:sp>
        <p:pic>
          <p:nvPicPr>
            <p:cNvPr id="9" name="Image 0" descr="preencoded.png">
              <a:extLst>
                <a:ext uri="{FF2B5EF4-FFF2-40B4-BE49-F238E27FC236}">
                  <a16:creationId xmlns:a16="http://schemas.microsoft.com/office/drawing/2014/main" id="{7A7563ED-92CB-8E50-5A31-4F1F8A08E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67" y="2606293"/>
              <a:ext cx="193696" cy="192004"/>
            </a:xfrm>
            <a:prstGeom prst="rect">
              <a:avLst/>
            </a:prstGeom>
          </p:spPr>
        </p:pic>
        <p:pic>
          <p:nvPicPr>
            <p:cNvPr id="10" name="Image 0" descr="preencoded.png">
              <a:extLst>
                <a:ext uri="{FF2B5EF4-FFF2-40B4-BE49-F238E27FC236}">
                  <a16:creationId xmlns:a16="http://schemas.microsoft.com/office/drawing/2014/main" id="{B23E933F-3C13-A3E6-AEFD-6D2C4773D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67" y="3002884"/>
              <a:ext cx="193696" cy="192004"/>
            </a:xfrm>
            <a:prstGeom prst="rect">
              <a:avLst/>
            </a:prstGeom>
          </p:spPr>
        </p:pic>
        <p:pic>
          <p:nvPicPr>
            <p:cNvPr id="11" name="Image 0" descr="preencoded.png">
              <a:extLst>
                <a:ext uri="{FF2B5EF4-FFF2-40B4-BE49-F238E27FC236}">
                  <a16:creationId xmlns:a16="http://schemas.microsoft.com/office/drawing/2014/main" id="{16E25526-C118-F367-0A06-8D2AF574D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67" y="3399475"/>
              <a:ext cx="193696" cy="192004"/>
            </a:xfrm>
            <a:prstGeom prst="rect">
              <a:avLst/>
            </a:prstGeom>
          </p:spPr>
        </p:pic>
        <p:pic>
          <p:nvPicPr>
            <p:cNvPr id="12" name="Image 0" descr="preencoded.png">
              <a:extLst>
                <a:ext uri="{FF2B5EF4-FFF2-40B4-BE49-F238E27FC236}">
                  <a16:creationId xmlns:a16="http://schemas.microsoft.com/office/drawing/2014/main" id="{4FC52A65-CB86-8BB7-2C2B-7147EAF3D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67" y="3796066"/>
              <a:ext cx="193696" cy="192004"/>
            </a:xfrm>
            <a:prstGeom prst="rect">
              <a:avLst/>
            </a:prstGeom>
          </p:spPr>
        </p:pic>
        <p:pic>
          <p:nvPicPr>
            <p:cNvPr id="18" name="Image 0" descr="preencoded.png">
              <a:extLst>
                <a:ext uri="{FF2B5EF4-FFF2-40B4-BE49-F238E27FC236}">
                  <a16:creationId xmlns:a16="http://schemas.microsoft.com/office/drawing/2014/main" id="{C272135F-4393-677B-AFCB-50D9F862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67" y="4193999"/>
              <a:ext cx="193696" cy="19200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F4D678-2879-2169-04F0-ECD9C70B6EB3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0D983F8-4D85-D455-8995-68E194510B98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BE8657A-FD90-1376-42D8-70725A8D1BFE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9B59510-5B93-A6D0-8337-41E454957DE0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 4">
            <a:extLst>
              <a:ext uri="{FF2B5EF4-FFF2-40B4-BE49-F238E27FC236}">
                <a16:creationId xmlns:a16="http://schemas.microsoft.com/office/drawing/2014/main" id="{8B6CDD76-EC4A-37CA-5398-49471F3C3F8E}"/>
              </a:ext>
            </a:extLst>
          </p:cNvPr>
          <p:cNvSpPr/>
          <p:nvPr/>
        </p:nvSpPr>
        <p:spPr>
          <a:xfrm>
            <a:off x="602906" y="381000"/>
            <a:ext cx="2512827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75" kern="0" spc="-60" dirty="0">
                <a:solidFill>
                  <a:srgbClr val="B184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Founded by 4, Open to More</a:t>
            </a:r>
            <a:endParaRPr lang="en-US" sz="1275" spc="-6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855914DF-D562-32C9-51AF-00487E77D3E2}"/>
              </a:ext>
            </a:extLst>
          </p:cNvPr>
          <p:cNvSpPr/>
          <p:nvPr/>
        </p:nvSpPr>
        <p:spPr>
          <a:xfrm>
            <a:off x="607641" y="1258317"/>
            <a:ext cx="7886889" cy="604066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buNone/>
            </a:pPr>
            <a:r>
              <a:rPr lang="en-US" sz="32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Working at pace with UK Defence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348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88D50-916C-2C0B-8B97-94BDA8CF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5DD211B-25CA-E370-D8C5-C2E4037C1B65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246692E-3164-80E9-7089-4517D2AC2B71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1415576-975B-A23B-AE93-20719BC620DA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5DF7FCC-4DC9-4CDE-B4FF-6841BB35F49C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E33B3A5-83B8-38DA-F839-CD2D60E701FC}"/>
              </a:ext>
            </a:extLst>
          </p:cNvPr>
          <p:cNvSpPr txBox="1"/>
          <p:nvPr/>
        </p:nvSpPr>
        <p:spPr>
          <a:xfrm>
            <a:off x="602906" y="2586848"/>
            <a:ext cx="2475344" cy="993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375"/>
              </a:lnSpc>
              <a:buNone/>
            </a:pPr>
            <a:r>
              <a:rPr lang="en-US" sz="1800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Get access ahead of time to leading edge knowledge and ideas</a:t>
            </a:r>
            <a:endParaRPr lang="en-US" sz="18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E06E4-8D4A-2FAA-F95A-62469241C232}"/>
              </a:ext>
            </a:extLst>
          </p:cNvPr>
          <p:cNvSpPr txBox="1"/>
          <p:nvPr/>
        </p:nvSpPr>
        <p:spPr>
          <a:xfrm>
            <a:off x="6318431" y="2586848"/>
            <a:ext cx="2475344" cy="1301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375"/>
              </a:lnSpc>
              <a:buNone/>
            </a:pPr>
            <a:r>
              <a:rPr lang="en-US" sz="1800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Build skills</a:t>
            </a:r>
          </a:p>
          <a:p>
            <a:pPr marL="0" indent="0" algn="l">
              <a:lnSpc>
                <a:spcPts val="2375"/>
              </a:lnSpc>
              <a:buNone/>
            </a:pPr>
            <a:r>
              <a:rPr lang="en-US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S</a:t>
            </a:r>
            <a:r>
              <a:rPr lang="en-US" sz="1800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hare data</a:t>
            </a:r>
          </a:p>
          <a:p>
            <a:pPr marL="0" indent="0" algn="l">
              <a:lnSpc>
                <a:spcPts val="2375"/>
              </a:lnSpc>
              <a:buNone/>
            </a:pPr>
            <a:r>
              <a:rPr lang="en-US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C</a:t>
            </a:r>
            <a:r>
              <a:rPr lang="en-US" sz="1800" kern="0" spc="-98" dirty="0">
                <a:solidFill>
                  <a:srgbClr val="FFFFFF">
                    <a:alpha val="99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Inter" pitchFamily="34" charset="-120"/>
              </a:rPr>
              <a:t>reate trust Collaborate!</a:t>
            </a:r>
            <a:endParaRPr lang="en-US" sz="18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24AE3D2-6032-FDD0-40C8-52EE20B630FB}"/>
              </a:ext>
            </a:extLst>
          </p:cNvPr>
          <p:cNvSpPr/>
          <p:nvPr/>
        </p:nvSpPr>
        <p:spPr>
          <a:xfrm>
            <a:off x="701762" y="1965589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2F7A5E8-EDCD-54CC-0348-D9791B047B87}"/>
              </a:ext>
            </a:extLst>
          </p:cNvPr>
          <p:cNvSpPr/>
          <p:nvPr/>
        </p:nvSpPr>
        <p:spPr>
          <a:xfrm>
            <a:off x="3575296" y="1965589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E9E8F7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8EC1C8E-9CAD-42BB-B6CA-64C52928BA1F}"/>
              </a:ext>
            </a:extLst>
          </p:cNvPr>
          <p:cNvSpPr/>
          <p:nvPr/>
        </p:nvSpPr>
        <p:spPr>
          <a:xfrm>
            <a:off x="6394029" y="1965589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970FF70B-DBDC-F743-16A8-EB7124BDE643}"/>
              </a:ext>
            </a:extLst>
          </p:cNvPr>
          <p:cNvSpPr/>
          <p:nvPr/>
        </p:nvSpPr>
        <p:spPr>
          <a:xfrm>
            <a:off x="810949" y="2086763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</a:t>
            </a:r>
            <a:endParaRPr lang="en-US" sz="1688" dirty="0">
              <a:solidFill>
                <a:srgbClr val="E9E8F7"/>
              </a:solidFill>
            </a:endParaRPr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F10B1152-7791-8877-A6CA-E29981C2AFD4}"/>
              </a:ext>
            </a:extLst>
          </p:cNvPr>
          <p:cNvSpPr/>
          <p:nvPr/>
        </p:nvSpPr>
        <p:spPr>
          <a:xfrm>
            <a:off x="3684483" y="2086763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1E17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Prototype</a:t>
            </a:r>
            <a:endParaRPr lang="en-US" sz="1688" dirty="0">
              <a:solidFill>
                <a:srgbClr val="1E173D"/>
              </a:solidFill>
            </a:endParaRPr>
          </a:p>
        </p:txBody>
      </p:sp>
      <p:sp>
        <p:nvSpPr>
          <p:cNvPr id="45" name="Text 9">
            <a:extLst>
              <a:ext uri="{FF2B5EF4-FFF2-40B4-BE49-F238E27FC236}">
                <a16:creationId xmlns:a16="http://schemas.microsoft.com/office/drawing/2014/main" id="{D7F1AF00-5FA6-3BA0-53FE-0DE94172C9A7}"/>
              </a:ext>
            </a:extLst>
          </p:cNvPr>
          <p:cNvSpPr/>
          <p:nvPr/>
        </p:nvSpPr>
        <p:spPr>
          <a:xfrm>
            <a:off x="6503216" y="2086763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1E17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Enable</a:t>
            </a:r>
            <a:endParaRPr lang="en-US" sz="1688" dirty="0">
              <a:solidFill>
                <a:srgbClr val="1E173D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915B1A-0E4B-DA72-F29D-D44C9C1A3BA1}"/>
              </a:ext>
            </a:extLst>
          </p:cNvPr>
          <p:cNvGrpSpPr/>
          <p:nvPr/>
        </p:nvGrpSpPr>
        <p:grpSpPr>
          <a:xfrm>
            <a:off x="3476440" y="2586848"/>
            <a:ext cx="2475344" cy="1301767"/>
            <a:chOff x="3476440" y="1792189"/>
            <a:chExt cx="2475344" cy="13017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7C51A9-E495-2FD3-0B47-868DFDDCACEC}"/>
                </a:ext>
              </a:extLst>
            </p:cNvPr>
            <p:cNvSpPr txBox="1"/>
            <p:nvPr/>
          </p:nvSpPr>
          <p:spPr>
            <a:xfrm>
              <a:off x="3476440" y="1792189"/>
              <a:ext cx="2475344" cy="1301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lnSpc>
                  <a:spcPts val="2375"/>
                </a:lnSpc>
                <a:buNone/>
              </a:pPr>
              <a:r>
                <a:rPr lang="en-US" sz="1800" kern="0" spc="-98" dirty="0">
                  <a:solidFill>
                    <a:srgbClr val="FFFFFF">
                      <a:alpha val="99000"/>
                    </a:srgb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itchFamily="34" charset="-120"/>
                </a:rPr>
                <a:t>Accelerate Concept </a:t>
              </a:r>
              <a:br>
                <a:rPr lang="en-US" sz="1800" kern="0" spc="-98" dirty="0">
                  <a:solidFill>
                    <a:srgbClr val="FFFFFF">
                      <a:alpha val="99000"/>
                    </a:srgb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itchFamily="34" charset="-120"/>
                </a:rPr>
              </a:br>
              <a:r>
                <a:rPr lang="en-US" sz="1800" kern="0" spc="-98" dirty="0">
                  <a:solidFill>
                    <a:srgbClr val="FFFFFF">
                      <a:alpha val="99000"/>
                    </a:srgb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itchFamily="34" charset="-120"/>
                </a:rPr>
                <a:t>      Capability with experimentation </a:t>
              </a:r>
              <a:br>
                <a:rPr lang="en-US" sz="1800" kern="0" spc="-98" dirty="0">
                  <a:solidFill>
                    <a:srgbClr val="FFFFFF">
                      <a:alpha val="99000"/>
                    </a:srgb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itchFamily="34" charset="-120"/>
                </a:rPr>
              </a:br>
              <a:r>
                <a:rPr lang="en-US" sz="1800" kern="0" spc="-98" dirty="0">
                  <a:solidFill>
                    <a:srgbClr val="FFFFFF">
                      <a:alpha val="99000"/>
                    </a:srgbClr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itchFamily="34" charset="-120"/>
                </a:rPr>
                <a:t>and prototypes</a:t>
              </a:r>
              <a:endParaRPr lang="en-US" sz="1800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F5B409-CDF0-A11E-668B-019E32D1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83459" y="2233744"/>
              <a:ext cx="202047" cy="110880"/>
            </a:xfrm>
            <a:prstGeom prst="rect">
              <a:avLst/>
            </a:prstGeom>
          </p:spPr>
        </p:pic>
      </p:grpSp>
      <p:sp>
        <p:nvSpPr>
          <p:cNvPr id="2" name="Text 3">
            <a:extLst>
              <a:ext uri="{FF2B5EF4-FFF2-40B4-BE49-F238E27FC236}">
                <a16:creationId xmlns:a16="http://schemas.microsoft.com/office/drawing/2014/main" id="{1FC94FF8-966B-56CF-EE2E-531E77D5632C}"/>
              </a:ext>
            </a:extLst>
          </p:cNvPr>
          <p:cNvSpPr/>
          <p:nvPr/>
        </p:nvSpPr>
        <p:spPr>
          <a:xfrm>
            <a:off x="602905" y="1105917"/>
            <a:ext cx="7886889" cy="604066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buNone/>
            </a:pPr>
            <a:r>
              <a:rPr lang="en-US" sz="32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Working at pace with UK Defence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860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CF04-57E7-99A6-A839-E00CD632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ED39C379-7A3B-8EBD-5FC5-08F8899BD98E}"/>
              </a:ext>
            </a:extLst>
          </p:cNvPr>
          <p:cNvSpPr/>
          <p:nvPr/>
        </p:nvSpPr>
        <p:spPr>
          <a:xfrm>
            <a:off x="638175" y="2128888"/>
            <a:ext cx="7867650" cy="11191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 algn="ctr">
              <a:lnSpc>
                <a:spcPts val="4125"/>
              </a:lnSpc>
            </a:pPr>
            <a:r>
              <a:rPr lang="en-GB" sz="4500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Decision Advantage is increasingly an </a:t>
            </a:r>
            <a:r>
              <a:rPr lang="en-GB" sz="4500" b="1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innovation problem</a:t>
            </a:r>
          </a:p>
          <a:p>
            <a:pPr lvl="0" algn="ctr">
              <a:lnSpc>
                <a:spcPts val="4125"/>
              </a:lnSpc>
            </a:pPr>
            <a:endParaRPr lang="en-GB" sz="4500" kern="0" spc="-150" dirty="0">
              <a:solidFill>
                <a:srgbClr val="1E173D">
                  <a:alpha val="99000"/>
                </a:srgbClr>
              </a:solidFill>
              <a:latin typeface="Gupter" pitchFamily="34" charset="0"/>
            </a:endParaRPr>
          </a:p>
          <a:p>
            <a:pPr lvl="0" algn="ctr">
              <a:lnSpc>
                <a:spcPts val="4125"/>
              </a:lnSpc>
            </a:pPr>
            <a:r>
              <a:rPr lang="en-GB" sz="4500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And innovation is increasingly a </a:t>
            </a:r>
            <a:r>
              <a:rPr lang="en-GB" sz="4500" b="1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collaboration problem</a:t>
            </a:r>
            <a:endParaRPr lang="en-US" sz="4500" b="1" kern="0" spc="-150" dirty="0">
              <a:solidFill>
                <a:srgbClr val="1E173D">
                  <a:alpha val="99000"/>
                </a:srgbClr>
              </a:solidFill>
              <a:latin typeface="Gupter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B7932-8989-0463-A95D-09365FA982C9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C60458B-05B4-9B3D-E7DE-5F8C562C8F23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0BFBBB6-E6F4-56E7-5758-75AF8629F2D1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1E173D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3662A6D-73B0-41E3-4F1D-46C72551B849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901108"/>
      </p:ext>
    </p:extLst>
  </p:cSld>
  <p:clrMapOvr>
    <a:masterClrMapping/>
  </p:clrMapOvr>
  <p:transition spd="slow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26C74-46E3-A171-A4D1-92A2AFBDE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96796093-A784-5F46-18EF-EDEF0359A752}"/>
              </a:ext>
            </a:extLst>
          </p:cNvPr>
          <p:cNvSpPr/>
          <p:nvPr/>
        </p:nvSpPr>
        <p:spPr>
          <a:xfrm>
            <a:off x="655248" y="1462427"/>
            <a:ext cx="7867650" cy="11191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 algn="ctr">
              <a:lnSpc>
                <a:spcPts val="4125"/>
              </a:lnSpc>
            </a:pPr>
            <a:r>
              <a:rPr lang="en-GB" sz="4500" b="1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Triple Helix collaborations</a:t>
            </a:r>
            <a:r>
              <a:rPr lang="en-GB" sz="4500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 are a good fit for the </a:t>
            </a:r>
          </a:p>
          <a:p>
            <a:pPr lvl="0" algn="ctr">
              <a:lnSpc>
                <a:spcPts val="4125"/>
              </a:lnSpc>
            </a:pPr>
            <a:r>
              <a:rPr lang="en-GB" sz="4500" kern="0" spc="-150" dirty="0">
                <a:solidFill>
                  <a:srgbClr val="1E173D">
                    <a:alpha val="99000"/>
                  </a:srgbClr>
                </a:solidFill>
                <a:latin typeface="Gupter" pitchFamily="34" charset="0"/>
              </a:rPr>
              <a:t>Decision Advantage challenge</a:t>
            </a:r>
          </a:p>
          <a:p>
            <a:pPr lvl="0" algn="ctr">
              <a:lnSpc>
                <a:spcPts val="4125"/>
              </a:lnSpc>
            </a:pPr>
            <a:endParaRPr lang="en-GB" sz="4500" kern="0" spc="-150" dirty="0">
              <a:solidFill>
                <a:srgbClr val="1E173D">
                  <a:alpha val="99000"/>
                </a:srgbClr>
              </a:solidFill>
              <a:latin typeface="Gupter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505377-692A-3D53-145D-3D9E89F69A5B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92B2A66-8EBA-9793-AC60-992A7E04D8CE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4624A94-9BCC-C279-D395-337CC4EB6DA2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1E173D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6B7EFA-3176-F033-2697-60DC1E0D2A81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0742DE68-6E8E-41C5-74DE-A51BF6C2F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422" y="2909915"/>
            <a:ext cx="4783302" cy="921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C9D077-CE28-D806-D49C-F96F2056DEAD}"/>
              </a:ext>
            </a:extLst>
          </p:cNvPr>
          <p:cNvSpPr txBox="1"/>
          <p:nvPr/>
        </p:nvSpPr>
        <p:spPr>
          <a:xfrm>
            <a:off x="1785257" y="433251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www.decisionworks.ai</a:t>
            </a:r>
            <a:r>
              <a:rPr lang="en-GB" dirty="0"/>
              <a:t> 	decisionworks@lincoln.ac.uk</a:t>
            </a:r>
          </a:p>
        </p:txBody>
      </p:sp>
    </p:spTree>
    <p:extLst>
      <p:ext uri="{BB962C8B-B14F-4D97-AF65-F5344CB8AC3E}">
        <p14:creationId xmlns:p14="http://schemas.microsoft.com/office/powerpoint/2010/main" val="3693631126"/>
      </p:ext>
    </p:extLst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75E38-7C60-288F-679F-39711FAED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84162A9E-602C-F3F5-B3EB-BCB441D6FC3A}"/>
              </a:ext>
            </a:extLst>
          </p:cNvPr>
          <p:cNvSpPr/>
          <p:nvPr/>
        </p:nvSpPr>
        <p:spPr>
          <a:xfrm>
            <a:off x="602906" y="2507187"/>
            <a:ext cx="4771852" cy="1586849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2250"/>
              </a:lnSpc>
              <a:buNone/>
            </a:pPr>
            <a:endParaRPr lang="en-US" sz="1688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5E0D9DBE-AE08-86A0-9A4C-9DA3AEB4B02D}"/>
              </a:ext>
            </a:extLst>
          </p:cNvPr>
          <p:cNvSpPr/>
          <p:nvPr/>
        </p:nvSpPr>
        <p:spPr>
          <a:xfrm>
            <a:off x="602906" y="1308748"/>
            <a:ext cx="4504553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3600" b="1" kern="0" spc="-108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Harder than ever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B0D12A00-AD2B-3695-82D1-B251D9A1DC10}"/>
              </a:ext>
            </a:extLst>
          </p:cNvPr>
          <p:cNvSpPr/>
          <p:nvPr/>
        </p:nvSpPr>
        <p:spPr>
          <a:xfrm>
            <a:off x="602906" y="381000"/>
            <a:ext cx="2376464" cy="3333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1275" spc="-6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48A1EE-1253-347B-3C14-BB19021D2BF2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52D1C4-8F8B-623F-2019-E1D7958A38B8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4ABB265-5F28-48C9-61A9-851D1D7A8D37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D427989-0D47-6F73-909D-99DCBE180607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7435DA15-3658-E372-6777-FEAAB9843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290" y="2093885"/>
            <a:ext cx="7484001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GB" sz="1950" kern="0" spc="-98" dirty="0">
                <a:solidFill>
                  <a:schemeClr val="bg1"/>
                </a:solidFill>
                <a:latin typeface="Inter" pitchFamily="34" charset="0"/>
              </a:rPr>
              <a:t>Higher volatility and complex systems</a:t>
            </a:r>
            <a:endParaRPr lang="en-US" altLang="en-US" sz="1950" kern="0" spc="-98" dirty="0">
              <a:solidFill>
                <a:schemeClr val="bg1"/>
              </a:solidFill>
              <a:latin typeface="Inter" pitchFamily="34" charset="0"/>
            </a:endParaRPr>
          </a:p>
          <a:p>
            <a:pPr marR="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950" kern="0" spc="-98" dirty="0">
                <a:solidFill>
                  <a:schemeClr val="bg1"/>
                </a:solidFill>
                <a:latin typeface="Inter" pitchFamily="34" charset="0"/>
              </a:rPr>
              <a:t>Data-rich environments still produce “decision-poor” outcomes</a:t>
            </a:r>
          </a:p>
          <a:p>
            <a:pPr marR="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950" kern="0" spc="-98" dirty="0">
                <a:solidFill>
                  <a:schemeClr val="bg1"/>
                </a:solidFill>
                <a:latin typeface="Inter" pitchFamily="34" charset="0"/>
              </a:rPr>
              <a:t>AI increases speed, but also increases risk of poor automation</a:t>
            </a:r>
          </a:p>
          <a:p>
            <a:pPr marR="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950" kern="0" spc="-98" dirty="0">
                <a:solidFill>
                  <a:schemeClr val="bg1"/>
                </a:solidFill>
                <a:latin typeface="Inter" pitchFamily="34" charset="0"/>
              </a:rPr>
              <a:t>Competing goals, constraints, ethics, governance</a:t>
            </a:r>
          </a:p>
          <a:p>
            <a:pPr marR="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950" kern="0" spc="-98" dirty="0">
                <a:solidFill>
                  <a:schemeClr val="bg1"/>
                </a:solidFill>
                <a:latin typeface="Inter" pitchFamily="34" charset="0"/>
              </a:rPr>
              <a:t>Trust, accountability, and legitimacy matter more than ever</a:t>
            </a:r>
          </a:p>
        </p:txBody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7D8E14C1-C1CC-0696-01DE-DD691AC6D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167000"/>
            <a:ext cx="193696" cy="192004"/>
          </a:xfrm>
          <a:prstGeom prst="rect">
            <a:avLst/>
          </a:prstGeom>
        </p:spPr>
      </p:pic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31778337-292D-478A-1316-2DA2000E9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594219"/>
            <a:ext cx="193696" cy="192004"/>
          </a:xfrm>
          <a:prstGeom prst="rect">
            <a:avLst/>
          </a:prstGeom>
        </p:spPr>
      </p:pic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D6946FDA-D458-E47B-A936-97F7EFCE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2976468"/>
            <a:ext cx="193696" cy="192004"/>
          </a:xfrm>
          <a:prstGeom prst="rect">
            <a:avLst/>
          </a:prstGeom>
        </p:spPr>
      </p:pic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BDB7AFC9-72AD-6430-4F4B-3D7D65FE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6" y="3373707"/>
            <a:ext cx="193696" cy="192004"/>
          </a:xfrm>
          <a:prstGeom prst="rect">
            <a:avLst/>
          </a:prstGeom>
        </p:spPr>
      </p:pic>
      <p:pic>
        <p:nvPicPr>
          <p:cNvPr id="27" name="Image 0" descr="preencoded.png">
            <a:extLst>
              <a:ext uri="{FF2B5EF4-FFF2-40B4-BE49-F238E27FC236}">
                <a16:creationId xmlns:a16="http://schemas.microsoft.com/office/drawing/2014/main" id="{3A5AB1CD-D171-D346-675B-F5DFDDE4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14" y="3740757"/>
            <a:ext cx="193696" cy="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71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DA7BB-F1ED-0C42-EF3B-85FDCF8A0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9B3B153-D65B-8F25-27BB-B8CE9315ACB8}"/>
              </a:ext>
            </a:extLst>
          </p:cNvPr>
          <p:cNvSpPr/>
          <p:nvPr/>
        </p:nvSpPr>
        <p:spPr>
          <a:xfrm>
            <a:off x="701762" y="3567650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4" descr="preencoded.png">
            <a:extLst>
              <a:ext uri="{FF2B5EF4-FFF2-40B4-BE49-F238E27FC236}">
                <a16:creationId xmlns:a16="http://schemas.microsoft.com/office/drawing/2014/main" id="{E4FEDEF6-1EC8-5930-94CB-28D73F337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62" y="2386192"/>
            <a:ext cx="2376488" cy="414338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0FF0EBBC-8B4F-AA25-0CD2-509F17E489FA}"/>
              </a:ext>
            </a:extLst>
          </p:cNvPr>
          <p:cNvSpPr/>
          <p:nvPr/>
        </p:nvSpPr>
        <p:spPr>
          <a:xfrm>
            <a:off x="863414" y="2507187"/>
            <a:ext cx="25679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&amp; Insight</a:t>
            </a:r>
            <a:endParaRPr lang="en-US" sz="1688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3A6F9F58-C9D4-3060-024C-8AE62FB3DA9F}"/>
              </a:ext>
            </a:extLst>
          </p:cNvPr>
          <p:cNvSpPr/>
          <p:nvPr/>
        </p:nvSpPr>
        <p:spPr>
          <a:xfrm>
            <a:off x="863414" y="4278838"/>
            <a:ext cx="2345807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Ethical Integrity</a:t>
            </a:r>
            <a:endParaRPr lang="en-US" sz="1688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28A058A6-2342-A64A-2AC0-DF8E325CFC3F}"/>
              </a:ext>
            </a:extLst>
          </p:cNvPr>
          <p:cNvSpPr/>
          <p:nvPr/>
        </p:nvSpPr>
        <p:spPr>
          <a:xfrm>
            <a:off x="863414" y="3688287"/>
            <a:ext cx="25856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 err="1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Organisational</a:t>
            </a: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Agility</a:t>
            </a:r>
            <a:endParaRPr lang="en-US" sz="1688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1C8EA3-910E-A195-E1A3-506B4C43232C}"/>
              </a:ext>
            </a:extLst>
          </p:cNvPr>
          <p:cNvSpPr/>
          <p:nvPr/>
        </p:nvSpPr>
        <p:spPr>
          <a:xfrm>
            <a:off x="701762" y="2976921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06CDDD67-1495-4066-3BA3-41B4AD275B55}"/>
              </a:ext>
            </a:extLst>
          </p:cNvPr>
          <p:cNvSpPr/>
          <p:nvPr/>
        </p:nvSpPr>
        <p:spPr>
          <a:xfrm>
            <a:off x="863414" y="3097737"/>
            <a:ext cx="2711868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Enablement</a:t>
            </a:r>
            <a:endParaRPr lang="en-US" sz="1688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A30820-E669-13DD-F4BC-A58FB1F55002}"/>
              </a:ext>
            </a:extLst>
          </p:cNvPr>
          <p:cNvSpPr/>
          <p:nvPr/>
        </p:nvSpPr>
        <p:spPr>
          <a:xfrm>
            <a:off x="701762" y="1795463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6F7121AF-5428-EF82-4D62-E1F300DA785D}"/>
              </a:ext>
            </a:extLst>
          </p:cNvPr>
          <p:cNvSpPr/>
          <p:nvPr/>
        </p:nvSpPr>
        <p:spPr>
          <a:xfrm>
            <a:off x="863414" y="1916637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1E17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Cognitive Clarity</a:t>
            </a:r>
            <a:endParaRPr lang="en-US" sz="1688" dirty="0">
              <a:solidFill>
                <a:srgbClr val="1E173D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FCBF41-D657-BE74-5B5D-51FDE1F260F3}"/>
              </a:ext>
            </a:extLst>
          </p:cNvPr>
          <p:cNvGrpSpPr/>
          <p:nvPr/>
        </p:nvGrpSpPr>
        <p:grpSpPr>
          <a:xfrm>
            <a:off x="4005262" y="1652318"/>
            <a:ext cx="4048125" cy="2193132"/>
            <a:chOff x="4005262" y="1652318"/>
            <a:chExt cx="4048125" cy="2193132"/>
          </a:xfrm>
        </p:grpSpPr>
        <p:sp>
          <p:nvSpPr>
            <p:cNvPr id="13" name="Text 3">
              <a:extLst>
                <a:ext uri="{FF2B5EF4-FFF2-40B4-BE49-F238E27FC236}">
                  <a16:creationId xmlns:a16="http://schemas.microsoft.com/office/drawing/2014/main" id="{A116D1F6-37BF-7652-0712-BED621F4E2A3}"/>
                </a:ext>
              </a:extLst>
            </p:cNvPr>
            <p:cNvSpPr/>
            <p:nvPr/>
          </p:nvSpPr>
          <p:spPr>
            <a:xfrm>
              <a:off x="4005262" y="1652318"/>
              <a:ext cx="4048125" cy="2193132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A578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means...</a:t>
              </a:r>
            </a:p>
            <a:p>
              <a:pPr marL="0" indent="0" algn="l">
                <a:lnSpc>
                  <a:spcPct val="150000"/>
                </a:lnSpc>
                <a:buNone/>
              </a:pPr>
              <a:endParaRPr lang="en-US" sz="80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handling increasing complexity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thinking probabilistically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avoiding biases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all at increased pace</a:t>
              </a:r>
              <a:endParaRPr lang="en-US" sz="195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177333-7E96-AF6F-96BF-99991516D042}"/>
                </a:ext>
              </a:extLst>
            </p:cNvPr>
            <p:cNvGrpSpPr/>
            <p:nvPr/>
          </p:nvGrpSpPr>
          <p:grpSpPr>
            <a:xfrm>
              <a:off x="4072617" y="2355549"/>
              <a:ext cx="193696" cy="1398711"/>
              <a:chOff x="4072617" y="2355549"/>
              <a:chExt cx="193696" cy="1398711"/>
            </a:xfrm>
          </p:grpSpPr>
          <p:pic>
            <p:nvPicPr>
              <p:cNvPr id="14" name="Image 0" descr="preencoded.png">
                <a:extLst>
                  <a:ext uri="{FF2B5EF4-FFF2-40B4-BE49-F238E27FC236}">
                    <a16:creationId xmlns:a16="http://schemas.microsoft.com/office/drawing/2014/main" id="{52FD29AF-C14E-8CA6-B4B1-AED046565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2617" y="2355549"/>
                <a:ext cx="193696" cy="192004"/>
              </a:xfrm>
              <a:prstGeom prst="rect">
                <a:avLst/>
              </a:prstGeom>
            </p:spPr>
          </p:pic>
          <p:pic>
            <p:nvPicPr>
              <p:cNvPr id="15" name="Image 0" descr="preencoded.png">
                <a:extLst>
                  <a:ext uri="{FF2B5EF4-FFF2-40B4-BE49-F238E27FC236}">
                    <a16:creationId xmlns:a16="http://schemas.microsoft.com/office/drawing/2014/main" id="{34963CBD-A844-2388-AA74-A2B2B8EF5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2617" y="2782768"/>
                <a:ext cx="193696" cy="192004"/>
              </a:xfrm>
              <a:prstGeom prst="rect">
                <a:avLst/>
              </a:prstGeom>
            </p:spPr>
          </p:pic>
          <p:pic>
            <p:nvPicPr>
              <p:cNvPr id="16" name="Image 0" descr="preencoded.png">
                <a:extLst>
                  <a:ext uri="{FF2B5EF4-FFF2-40B4-BE49-F238E27FC236}">
                    <a16:creationId xmlns:a16="http://schemas.microsoft.com/office/drawing/2014/main" id="{EF0998F5-317E-75F2-F5C7-162B45C3E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2617" y="3165017"/>
                <a:ext cx="193696" cy="192004"/>
              </a:xfrm>
              <a:prstGeom prst="rect">
                <a:avLst/>
              </a:prstGeom>
            </p:spPr>
          </p:pic>
          <p:pic>
            <p:nvPicPr>
              <p:cNvPr id="17" name="Image 0" descr="preencoded.png">
                <a:extLst>
                  <a:ext uri="{FF2B5EF4-FFF2-40B4-BE49-F238E27FC236}">
                    <a16:creationId xmlns:a16="http://schemas.microsoft.com/office/drawing/2014/main" id="{33BA8BC7-65AD-D52A-1C5D-3C6782B07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2617" y="3562256"/>
                <a:ext cx="193696" cy="192004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270B2D-A590-754B-E0A2-210ECCAB46BC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D0D5BD-87D1-E01D-E261-5717C2F7A41F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458239-E086-2C39-2814-AC4DD731608B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F847D09-B8A7-B2E9-73AC-3823857DA7FC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4399CC8-B474-6F06-8E20-12C8536B6FA0}"/>
              </a:ext>
            </a:extLst>
          </p:cNvPr>
          <p:cNvSpPr/>
          <p:nvPr/>
        </p:nvSpPr>
        <p:spPr>
          <a:xfrm>
            <a:off x="701762" y="4158916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DA9BDCC8-2071-4BE8-3113-4D2718A73C51}"/>
              </a:ext>
            </a:extLst>
          </p:cNvPr>
          <p:cNvSpPr/>
          <p:nvPr/>
        </p:nvSpPr>
        <p:spPr>
          <a:xfrm>
            <a:off x="602906" y="845729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need to re-imagine decision-making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717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79CD0-1A50-A47A-4CC7-B51E0430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9DD4BD9-17D3-5A44-4E23-19CBEEC27E82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E7560F7-64C5-E3FE-B307-ABF5BC4F4384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093C163-A8D1-1615-27F8-0B71CD1F9901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8E866CD-D2ED-EAF1-3437-EBC3DCFE43F3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3">
            <a:extLst>
              <a:ext uri="{FF2B5EF4-FFF2-40B4-BE49-F238E27FC236}">
                <a16:creationId xmlns:a16="http://schemas.microsoft.com/office/drawing/2014/main" id="{EF831251-2CC2-F8BE-B537-75713E9D4649}"/>
              </a:ext>
            </a:extLst>
          </p:cNvPr>
          <p:cNvSpPr/>
          <p:nvPr/>
        </p:nvSpPr>
        <p:spPr>
          <a:xfrm>
            <a:off x="602906" y="845729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need to re-imagine decision-making</a:t>
            </a:r>
            <a:endParaRPr lang="en-US" sz="2400"/>
          </a:p>
        </p:txBody>
      </p:sp>
      <p:pic>
        <p:nvPicPr>
          <p:cNvPr id="14" name="Image 4" descr="preencoded.png">
            <a:extLst>
              <a:ext uri="{FF2B5EF4-FFF2-40B4-BE49-F238E27FC236}">
                <a16:creationId xmlns:a16="http://schemas.microsoft.com/office/drawing/2014/main" id="{00F68A8D-A1A7-D601-5066-963E30E87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62" y="1797216"/>
            <a:ext cx="2376488" cy="414338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39B6551-3B4A-B8F5-1FFF-07B024A2CF3D}"/>
              </a:ext>
            </a:extLst>
          </p:cNvPr>
          <p:cNvSpPr/>
          <p:nvPr/>
        </p:nvSpPr>
        <p:spPr>
          <a:xfrm>
            <a:off x="701762" y="2378599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99FF124-FD08-06B9-A0B7-FB2564359DDB}"/>
              </a:ext>
            </a:extLst>
          </p:cNvPr>
          <p:cNvSpPr/>
          <p:nvPr/>
        </p:nvSpPr>
        <p:spPr>
          <a:xfrm>
            <a:off x="701762" y="2976921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445BEBF-9CC0-5496-B680-083997A77E9F}"/>
              </a:ext>
            </a:extLst>
          </p:cNvPr>
          <p:cNvSpPr/>
          <p:nvPr/>
        </p:nvSpPr>
        <p:spPr>
          <a:xfrm>
            <a:off x="701762" y="3567650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9E43E1E0-F998-2EA8-1B7A-5ADBD78857FB}"/>
              </a:ext>
            </a:extLst>
          </p:cNvPr>
          <p:cNvSpPr/>
          <p:nvPr/>
        </p:nvSpPr>
        <p:spPr>
          <a:xfrm>
            <a:off x="863414" y="2507187"/>
            <a:ext cx="25679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&amp; Insight</a:t>
            </a:r>
            <a:endParaRPr lang="en-US" sz="1688"/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B755E21B-BD4B-0C0E-D90F-DAA1DFD1BE6A}"/>
              </a:ext>
            </a:extLst>
          </p:cNvPr>
          <p:cNvSpPr/>
          <p:nvPr/>
        </p:nvSpPr>
        <p:spPr>
          <a:xfrm>
            <a:off x="863414" y="4278838"/>
            <a:ext cx="2345807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Ethical Integrity</a:t>
            </a:r>
            <a:endParaRPr lang="en-US" sz="1688" dirty="0"/>
          </a:p>
        </p:txBody>
      </p:sp>
      <p:sp>
        <p:nvSpPr>
          <p:cNvPr id="24" name="Text 7">
            <a:extLst>
              <a:ext uri="{FF2B5EF4-FFF2-40B4-BE49-F238E27FC236}">
                <a16:creationId xmlns:a16="http://schemas.microsoft.com/office/drawing/2014/main" id="{C36362E6-F456-7FCC-2CA0-9366EC5AE5AA}"/>
              </a:ext>
            </a:extLst>
          </p:cNvPr>
          <p:cNvSpPr/>
          <p:nvPr/>
        </p:nvSpPr>
        <p:spPr>
          <a:xfrm>
            <a:off x="863414" y="3688287"/>
            <a:ext cx="25856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Organisational Agility</a:t>
            </a:r>
            <a:endParaRPr lang="en-US" sz="1688"/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7CBEA5DD-133B-9ED0-3023-E211EB7A8D95}"/>
              </a:ext>
            </a:extLst>
          </p:cNvPr>
          <p:cNvSpPr/>
          <p:nvPr/>
        </p:nvSpPr>
        <p:spPr>
          <a:xfrm>
            <a:off x="863414" y="3097737"/>
            <a:ext cx="2711868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Enablement</a:t>
            </a:r>
            <a:endParaRPr lang="en-US" sz="1688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5B6D990E-FD11-D94A-77FD-A09415342552}"/>
              </a:ext>
            </a:extLst>
          </p:cNvPr>
          <p:cNvSpPr/>
          <p:nvPr/>
        </p:nvSpPr>
        <p:spPr>
          <a:xfrm>
            <a:off x="863414" y="1916637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Cognitive Clarity</a:t>
            </a:r>
            <a:endParaRPr lang="en-US" sz="1688" dirty="0">
              <a:solidFill>
                <a:srgbClr val="E9E8F7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C9B2435-A8C5-FD69-9E94-57A0E38AA716}"/>
              </a:ext>
            </a:extLst>
          </p:cNvPr>
          <p:cNvSpPr/>
          <p:nvPr/>
        </p:nvSpPr>
        <p:spPr>
          <a:xfrm>
            <a:off x="701762" y="4158916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53787E35-CD4C-9417-C9CB-A47FC65132F9}"/>
              </a:ext>
            </a:extLst>
          </p:cNvPr>
          <p:cNvSpPr/>
          <p:nvPr/>
        </p:nvSpPr>
        <p:spPr>
          <a:xfrm>
            <a:off x="4005262" y="1652317"/>
            <a:ext cx="4395788" cy="2645453"/>
          </a:xfrm>
          <a:prstGeom prst="rect">
            <a:avLst/>
          </a:prstGeom>
          <a:noFill/>
          <a:ln/>
        </p:spPr>
        <p:txBody>
          <a:bodyPr wrap="square" rtlCol="0" anchor="t" anchorCtr="0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1950" kern="0" spc="-98" dirty="0">
                <a:solidFill>
                  <a:srgbClr val="A578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means...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800" dirty="0"/>
          </a:p>
          <a:p>
            <a:pPr>
              <a:lnSpc>
                <a:spcPts val="3188"/>
              </a:lnSpc>
            </a:pPr>
            <a:r>
              <a:rPr lang="en-US" sz="1950" kern="0" spc="-98" dirty="0">
                <a:solidFill>
                  <a:srgbClr val="FFFF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handling diverse data sources</a:t>
            </a:r>
            <a:endParaRPr lang="en-US" sz="1950" dirty="0"/>
          </a:p>
          <a:p>
            <a:pPr>
              <a:lnSpc>
                <a:spcPts val="3188"/>
              </a:lnSpc>
            </a:pPr>
            <a:r>
              <a:rPr lang="en-US" sz="1950" kern="0" spc="-98" dirty="0">
                <a:solidFill>
                  <a:srgbClr val="FFFF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getting from data to insights quicker</a:t>
            </a:r>
            <a:endParaRPr lang="en-US" sz="1950" dirty="0"/>
          </a:p>
          <a:p>
            <a:pPr>
              <a:lnSpc>
                <a:spcPts val="3188"/>
              </a:lnSpc>
            </a:pPr>
            <a:r>
              <a:rPr lang="en-US" sz="1950" kern="0" spc="-98" dirty="0">
                <a:solidFill>
                  <a:srgbClr val="FFFF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improving data literacy</a:t>
            </a:r>
          </a:p>
          <a:p>
            <a:pPr>
              <a:lnSpc>
                <a:spcPts val="3188"/>
              </a:lnSpc>
            </a:pPr>
            <a:r>
              <a:rPr lang="en-US" sz="1950" kern="0" spc="-98" dirty="0">
                <a:solidFill>
                  <a:srgbClr val="FFFF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enhancing data fusion,</a:t>
            </a:r>
          </a:p>
          <a:p>
            <a:pPr>
              <a:lnSpc>
                <a:spcPts val="2488"/>
              </a:lnSpc>
            </a:pPr>
            <a:r>
              <a:rPr lang="en-US" sz="1950" kern="0" spc="-98" dirty="0">
                <a:solidFill>
                  <a:srgbClr val="FFFF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management of trust, </a:t>
            </a:r>
            <a:r>
              <a:rPr lang="en-US" sz="1950" kern="0" spc="-98" dirty="0" err="1">
                <a:solidFill>
                  <a:srgbClr val="FFFFFF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visualisation</a:t>
            </a:r>
            <a:endParaRPr lang="en-US" sz="1950" dirty="0"/>
          </a:p>
          <a:p>
            <a:pPr marL="0" indent="0" algn="l">
              <a:lnSpc>
                <a:spcPts val="3188"/>
              </a:lnSpc>
              <a:buNone/>
            </a:pPr>
            <a:endParaRPr lang="en-US" sz="1950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476F98BB-C8E5-2ED2-5CCB-68728B204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617" y="2355549"/>
            <a:ext cx="193696" cy="192004"/>
          </a:xfrm>
          <a:prstGeom prst="rect">
            <a:avLst/>
          </a:prstGeom>
        </p:spPr>
      </p:pic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05CF0533-DDB0-1ECB-2DC3-F6E5A7F7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617" y="2782768"/>
            <a:ext cx="193696" cy="192004"/>
          </a:xfrm>
          <a:prstGeom prst="rect">
            <a:avLst/>
          </a:prstGeom>
        </p:spPr>
      </p:pic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8C7464AD-659E-0A42-8FF3-3762ED5A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617" y="3165017"/>
            <a:ext cx="193696" cy="192004"/>
          </a:xfrm>
          <a:prstGeom prst="rect">
            <a:avLst/>
          </a:prstGeom>
        </p:spPr>
      </p:pic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EAD2E434-AC02-80E1-C07D-86D63AC51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617" y="3562256"/>
            <a:ext cx="193696" cy="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3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E34EC-C18A-CD21-E6C5-977A90EA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C2FD8-1290-5F04-38DB-9EC11FA112B2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B5BB668-B555-49A8-00D5-54E07C9CB5F4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381E622-0FCF-DB1A-A1B4-9CB7E7E00348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77D5EFE-5F23-57C0-6823-2464EE41AE0B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84DC4A-47D1-7465-9E58-A69282FC844F}"/>
              </a:ext>
            </a:extLst>
          </p:cNvPr>
          <p:cNvGrpSpPr/>
          <p:nvPr/>
        </p:nvGrpSpPr>
        <p:grpSpPr>
          <a:xfrm>
            <a:off x="4005262" y="1652317"/>
            <a:ext cx="4395788" cy="2783683"/>
            <a:chOff x="4005262" y="1652317"/>
            <a:chExt cx="4395788" cy="2783683"/>
          </a:xfrm>
        </p:grpSpPr>
        <p:sp>
          <p:nvSpPr>
            <p:cNvPr id="26" name="Text 3">
              <a:extLst>
                <a:ext uri="{FF2B5EF4-FFF2-40B4-BE49-F238E27FC236}">
                  <a16:creationId xmlns:a16="http://schemas.microsoft.com/office/drawing/2014/main" id="{A1BA6D35-9888-1AD9-6CC1-CA88373A6E28}"/>
                </a:ext>
              </a:extLst>
            </p:cNvPr>
            <p:cNvSpPr/>
            <p:nvPr/>
          </p:nvSpPr>
          <p:spPr>
            <a:xfrm>
              <a:off x="4005262" y="1652317"/>
              <a:ext cx="4395788" cy="2783683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A578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means...</a:t>
              </a:r>
            </a:p>
            <a:p>
              <a:pPr marL="0" indent="0" algn="l">
                <a:lnSpc>
                  <a:spcPct val="150000"/>
                </a:lnSpc>
                <a:buNone/>
              </a:pPr>
              <a:endParaRPr lang="en-US" sz="80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getting more from what we have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augmenting human cognition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human/machine teaming</a:t>
              </a:r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using digital twins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explainable AI</a:t>
              </a:r>
            </a:p>
            <a:p>
              <a:pPr>
                <a:lnSpc>
                  <a:spcPts val="3188"/>
                </a:lnSpc>
              </a:pP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endParaRPr lang="en-US" sz="1950" dirty="0"/>
            </a:p>
          </p:txBody>
        </p:sp>
        <p:pic>
          <p:nvPicPr>
            <p:cNvPr id="30" name="Image 0" descr="preencoded.png">
              <a:extLst>
                <a:ext uri="{FF2B5EF4-FFF2-40B4-BE49-F238E27FC236}">
                  <a16:creationId xmlns:a16="http://schemas.microsoft.com/office/drawing/2014/main" id="{0E3676BD-3505-505D-CE82-537A9611F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2355549"/>
              <a:ext cx="193696" cy="192004"/>
            </a:xfrm>
            <a:prstGeom prst="rect">
              <a:avLst/>
            </a:prstGeom>
          </p:spPr>
        </p:pic>
        <p:pic>
          <p:nvPicPr>
            <p:cNvPr id="31" name="Image 0" descr="preencoded.png">
              <a:extLst>
                <a:ext uri="{FF2B5EF4-FFF2-40B4-BE49-F238E27FC236}">
                  <a16:creationId xmlns:a16="http://schemas.microsoft.com/office/drawing/2014/main" id="{7209D4D3-C2C2-8D8F-6F45-FBB7DF558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2782768"/>
              <a:ext cx="193696" cy="192004"/>
            </a:xfrm>
            <a:prstGeom prst="rect">
              <a:avLst/>
            </a:prstGeom>
          </p:spPr>
        </p:pic>
        <p:pic>
          <p:nvPicPr>
            <p:cNvPr id="32" name="Image 0" descr="preencoded.png">
              <a:extLst>
                <a:ext uri="{FF2B5EF4-FFF2-40B4-BE49-F238E27FC236}">
                  <a16:creationId xmlns:a16="http://schemas.microsoft.com/office/drawing/2014/main" id="{BBBE40D9-F0C6-E1A1-667C-25D708A68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3165017"/>
              <a:ext cx="193696" cy="192004"/>
            </a:xfrm>
            <a:prstGeom prst="rect">
              <a:avLst/>
            </a:prstGeom>
          </p:spPr>
        </p:pic>
        <p:pic>
          <p:nvPicPr>
            <p:cNvPr id="15" name="Image 0" descr="preencoded.png">
              <a:extLst>
                <a:ext uri="{FF2B5EF4-FFF2-40B4-BE49-F238E27FC236}">
                  <a16:creationId xmlns:a16="http://schemas.microsoft.com/office/drawing/2014/main" id="{208C5BD1-4A05-3EBF-D6B0-96EBAB58E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3562256"/>
              <a:ext cx="193696" cy="192004"/>
            </a:xfrm>
            <a:prstGeom prst="rect">
              <a:avLst/>
            </a:prstGeom>
          </p:spPr>
        </p:pic>
        <p:pic>
          <p:nvPicPr>
            <p:cNvPr id="17" name="Image 0" descr="preencoded.png">
              <a:extLst>
                <a:ext uri="{FF2B5EF4-FFF2-40B4-BE49-F238E27FC236}">
                  <a16:creationId xmlns:a16="http://schemas.microsoft.com/office/drawing/2014/main" id="{B18E04E2-C11F-7A19-9953-BBE1632D3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3961017"/>
              <a:ext cx="193696" cy="192004"/>
            </a:xfrm>
            <a:prstGeom prst="rect">
              <a:avLst/>
            </a:prstGeom>
          </p:spPr>
        </p:pic>
      </p:grpSp>
      <p:sp>
        <p:nvSpPr>
          <p:cNvPr id="3" name="Text 3">
            <a:extLst>
              <a:ext uri="{FF2B5EF4-FFF2-40B4-BE49-F238E27FC236}">
                <a16:creationId xmlns:a16="http://schemas.microsoft.com/office/drawing/2014/main" id="{D2C27ACA-389D-AB2D-FDD1-73FA23849870}"/>
              </a:ext>
            </a:extLst>
          </p:cNvPr>
          <p:cNvSpPr/>
          <p:nvPr/>
        </p:nvSpPr>
        <p:spPr>
          <a:xfrm>
            <a:off x="602906" y="845729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need to re-imagine decision-making</a:t>
            </a:r>
            <a:endParaRPr lang="en-US" sz="2400" dirty="0"/>
          </a:p>
        </p:txBody>
      </p:sp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CF9BBDBC-F9EB-73C6-194E-CE0169ADC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62" y="1797216"/>
            <a:ext cx="2376488" cy="41433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92AA0EE-4848-5445-6C0A-601A1A24722A}"/>
              </a:ext>
            </a:extLst>
          </p:cNvPr>
          <p:cNvSpPr/>
          <p:nvPr/>
        </p:nvSpPr>
        <p:spPr>
          <a:xfrm>
            <a:off x="701762" y="2981283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6EE587E-915C-F66E-EF86-737B7C177F69}"/>
              </a:ext>
            </a:extLst>
          </p:cNvPr>
          <p:cNvSpPr/>
          <p:nvPr/>
        </p:nvSpPr>
        <p:spPr>
          <a:xfrm>
            <a:off x="701762" y="2390017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732A5A2-8C1E-9985-30C5-504AA5D21807}"/>
              </a:ext>
            </a:extLst>
          </p:cNvPr>
          <p:cNvSpPr/>
          <p:nvPr/>
        </p:nvSpPr>
        <p:spPr>
          <a:xfrm>
            <a:off x="701762" y="3567650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1DC8ADF6-EC9E-02FA-9C2F-322AC9ED86EA}"/>
              </a:ext>
            </a:extLst>
          </p:cNvPr>
          <p:cNvSpPr/>
          <p:nvPr/>
        </p:nvSpPr>
        <p:spPr>
          <a:xfrm>
            <a:off x="863414" y="2507187"/>
            <a:ext cx="25679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&amp; Insight</a:t>
            </a:r>
            <a:endParaRPr lang="en-US" sz="1688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91A54FAB-DE1A-1C1B-B331-7E182DE99174}"/>
              </a:ext>
            </a:extLst>
          </p:cNvPr>
          <p:cNvSpPr/>
          <p:nvPr/>
        </p:nvSpPr>
        <p:spPr>
          <a:xfrm>
            <a:off x="863414" y="4278838"/>
            <a:ext cx="2345807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Ethical Integrity</a:t>
            </a:r>
            <a:endParaRPr lang="en-US" sz="1688" dirty="0"/>
          </a:p>
        </p:txBody>
      </p:sp>
      <p:sp>
        <p:nvSpPr>
          <p:cNvPr id="25" name="Text 7">
            <a:extLst>
              <a:ext uri="{FF2B5EF4-FFF2-40B4-BE49-F238E27FC236}">
                <a16:creationId xmlns:a16="http://schemas.microsoft.com/office/drawing/2014/main" id="{BE9AFF7E-ABE1-82F0-CC3E-D204C64CE1B2}"/>
              </a:ext>
            </a:extLst>
          </p:cNvPr>
          <p:cNvSpPr/>
          <p:nvPr/>
        </p:nvSpPr>
        <p:spPr>
          <a:xfrm>
            <a:off x="863414" y="3688287"/>
            <a:ext cx="25856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Organisational Agility</a:t>
            </a:r>
            <a:endParaRPr lang="en-US" sz="1688"/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06ECE5E5-BF0A-3DFB-742C-E9A2B604F204}"/>
              </a:ext>
            </a:extLst>
          </p:cNvPr>
          <p:cNvSpPr/>
          <p:nvPr/>
        </p:nvSpPr>
        <p:spPr>
          <a:xfrm>
            <a:off x="863414" y="3097737"/>
            <a:ext cx="2711868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Enablement</a:t>
            </a:r>
            <a:endParaRPr lang="en-US" sz="1688"/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793C2911-5F7E-1708-971C-730BC712E28F}"/>
              </a:ext>
            </a:extLst>
          </p:cNvPr>
          <p:cNvSpPr/>
          <p:nvPr/>
        </p:nvSpPr>
        <p:spPr>
          <a:xfrm>
            <a:off x="863414" y="1916637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 dirty="0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Cognitive Clarity</a:t>
            </a:r>
            <a:endParaRPr lang="en-US" sz="1688" dirty="0">
              <a:solidFill>
                <a:srgbClr val="E9E8F7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BFE3C2A-8280-6E1C-F73E-A254B1794895}"/>
              </a:ext>
            </a:extLst>
          </p:cNvPr>
          <p:cNvSpPr/>
          <p:nvPr/>
        </p:nvSpPr>
        <p:spPr>
          <a:xfrm>
            <a:off x="701762" y="4158916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26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8EF7D-2FC0-3942-BCFF-50F4CA0D2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327E1A0-E328-BE14-4BA6-ABDC7B712F64}"/>
              </a:ext>
            </a:extLst>
          </p:cNvPr>
          <p:cNvSpPr/>
          <p:nvPr/>
        </p:nvSpPr>
        <p:spPr>
          <a:xfrm>
            <a:off x="701762" y="2379854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EE0E67-7AA7-BE83-EC9C-AA8C1D1F1896}"/>
              </a:ext>
            </a:extLst>
          </p:cNvPr>
          <p:cNvSpPr/>
          <p:nvPr/>
        </p:nvSpPr>
        <p:spPr>
          <a:xfrm>
            <a:off x="701762" y="1795463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6393294-C4DD-F48A-8BAD-939E3A5E1628}"/>
              </a:ext>
            </a:extLst>
          </p:cNvPr>
          <p:cNvSpPr/>
          <p:nvPr/>
        </p:nvSpPr>
        <p:spPr>
          <a:xfrm>
            <a:off x="701762" y="2976921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013A228-4065-CC59-D032-D4DA7284024E}"/>
              </a:ext>
            </a:extLst>
          </p:cNvPr>
          <p:cNvSpPr/>
          <p:nvPr/>
        </p:nvSpPr>
        <p:spPr>
          <a:xfrm>
            <a:off x="701762" y="3567650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AE93262A-A98D-4843-BF3C-66CB5E4185CD}"/>
              </a:ext>
            </a:extLst>
          </p:cNvPr>
          <p:cNvSpPr/>
          <p:nvPr/>
        </p:nvSpPr>
        <p:spPr>
          <a:xfrm>
            <a:off x="863414" y="2507187"/>
            <a:ext cx="25679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&amp; Insight</a:t>
            </a:r>
            <a:endParaRPr lang="en-US" sz="1688">
              <a:solidFill>
                <a:schemeClr val="bg1"/>
              </a:solidFill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943A29E2-03FC-0E87-2EA3-31A70168E672}"/>
              </a:ext>
            </a:extLst>
          </p:cNvPr>
          <p:cNvSpPr/>
          <p:nvPr/>
        </p:nvSpPr>
        <p:spPr>
          <a:xfrm>
            <a:off x="863414" y="4278838"/>
            <a:ext cx="2345807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Ethical Integrity</a:t>
            </a:r>
            <a:endParaRPr lang="en-US" sz="1688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D732D2F0-3F9A-AA2F-34A6-1D2D899F838E}"/>
              </a:ext>
            </a:extLst>
          </p:cNvPr>
          <p:cNvSpPr/>
          <p:nvPr/>
        </p:nvSpPr>
        <p:spPr>
          <a:xfrm>
            <a:off x="863414" y="3688287"/>
            <a:ext cx="25856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1E17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Organisational Agility</a:t>
            </a:r>
            <a:endParaRPr lang="en-US" sz="1688">
              <a:solidFill>
                <a:srgbClr val="1E173D"/>
              </a:solidFill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7E7B7E08-FF53-2AAC-8A67-323760258DBF}"/>
              </a:ext>
            </a:extLst>
          </p:cNvPr>
          <p:cNvSpPr/>
          <p:nvPr/>
        </p:nvSpPr>
        <p:spPr>
          <a:xfrm>
            <a:off x="863414" y="3097737"/>
            <a:ext cx="2711868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Enablement</a:t>
            </a:r>
            <a:endParaRPr lang="en-US" sz="1688">
              <a:solidFill>
                <a:srgbClr val="E9E8F7"/>
              </a:solidFill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E22ED226-25A4-4E47-BBCB-5450ADC0A71E}"/>
              </a:ext>
            </a:extLst>
          </p:cNvPr>
          <p:cNvSpPr/>
          <p:nvPr/>
        </p:nvSpPr>
        <p:spPr>
          <a:xfrm>
            <a:off x="863414" y="1916637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Cognitive Clarity</a:t>
            </a:r>
            <a:endParaRPr lang="en-US" sz="1688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4EE5CE-A2D9-2699-74BE-456CB3FC16F2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EE18D4-48B1-72B0-D730-656A9E3ABDEF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9183A5B-9C87-5339-5C9B-D5BB93E46F8E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CBBED1D-F206-7943-FCB2-74989489FAAD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EECD3BF-2E4F-D2CD-7C5F-CF93AA0D4A68}"/>
              </a:ext>
            </a:extLst>
          </p:cNvPr>
          <p:cNvSpPr/>
          <p:nvPr/>
        </p:nvSpPr>
        <p:spPr>
          <a:xfrm>
            <a:off x="701762" y="4158916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9763A3-566C-BF5C-C2E8-7C63B62898FC}"/>
              </a:ext>
            </a:extLst>
          </p:cNvPr>
          <p:cNvGrpSpPr/>
          <p:nvPr/>
        </p:nvGrpSpPr>
        <p:grpSpPr>
          <a:xfrm>
            <a:off x="4072617" y="1773175"/>
            <a:ext cx="4048125" cy="2783683"/>
            <a:chOff x="4005262" y="1652317"/>
            <a:chExt cx="4048125" cy="2783683"/>
          </a:xfrm>
        </p:grpSpPr>
        <p:sp>
          <p:nvSpPr>
            <p:cNvPr id="13" name="Text 3">
              <a:extLst>
                <a:ext uri="{FF2B5EF4-FFF2-40B4-BE49-F238E27FC236}">
                  <a16:creationId xmlns:a16="http://schemas.microsoft.com/office/drawing/2014/main" id="{2F8FBE26-2A8F-BEA3-4CED-5DB9E5DEE1B8}"/>
                </a:ext>
              </a:extLst>
            </p:cNvPr>
            <p:cNvSpPr/>
            <p:nvPr/>
          </p:nvSpPr>
          <p:spPr>
            <a:xfrm>
              <a:off x="4005262" y="1652317"/>
              <a:ext cx="4048125" cy="2783683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A578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means...</a:t>
              </a:r>
            </a:p>
            <a:p>
              <a:pPr marL="0" indent="0" algn="l">
                <a:lnSpc>
                  <a:spcPct val="150000"/>
                </a:lnSpc>
                <a:buNone/>
              </a:pPr>
              <a:endParaRPr lang="en-US" sz="80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</a:t>
              </a:r>
              <a:r>
                <a:rPr lang="en-US" sz="1950" kern="0" spc="-98" dirty="0" err="1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maximising</a:t>
              </a: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the team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valuing diversity of view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enabling the edge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embedding transparency</a:t>
              </a:r>
              <a:endParaRPr lang="en-US" sz="1950" dirty="0"/>
            </a:p>
          </p:txBody>
        </p:sp>
        <p:pic>
          <p:nvPicPr>
            <p:cNvPr id="14" name="Image 0" descr="preencoded.png">
              <a:extLst>
                <a:ext uri="{FF2B5EF4-FFF2-40B4-BE49-F238E27FC236}">
                  <a16:creationId xmlns:a16="http://schemas.microsoft.com/office/drawing/2014/main" id="{8A40D907-6EC4-3296-D71A-1BC7E077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2355549"/>
              <a:ext cx="193696" cy="192004"/>
            </a:xfrm>
            <a:prstGeom prst="rect">
              <a:avLst/>
            </a:prstGeom>
          </p:spPr>
        </p:pic>
        <p:pic>
          <p:nvPicPr>
            <p:cNvPr id="15" name="Image 0" descr="preencoded.png">
              <a:extLst>
                <a:ext uri="{FF2B5EF4-FFF2-40B4-BE49-F238E27FC236}">
                  <a16:creationId xmlns:a16="http://schemas.microsoft.com/office/drawing/2014/main" id="{412BB328-79E3-F41F-E0F1-6FC3BE5D8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2782768"/>
              <a:ext cx="193696" cy="192004"/>
            </a:xfrm>
            <a:prstGeom prst="rect">
              <a:avLst/>
            </a:prstGeom>
          </p:spPr>
        </p:pic>
        <p:pic>
          <p:nvPicPr>
            <p:cNvPr id="16" name="Image 0" descr="preencoded.png">
              <a:extLst>
                <a:ext uri="{FF2B5EF4-FFF2-40B4-BE49-F238E27FC236}">
                  <a16:creationId xmlns:a16="http://schemas.microsoft.com/office/drawing/2014/main" id="{8A96DA70-9B59-8A61-4B27-037461EF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3165017"/>
              <a:ext cx="193696" cy="192004"/>
            </a:xfrm>
            <a:prstGeom prst="rect">
              <a:avLst/>
            </a:prstGeom>
          </p:spPr>
        </p:pic>
        <p:pic>
          <p:nvPicPr>
            <p:cNvPr id="17" name="Image 0" descr="preencoded.png">
              <a:extLst>
                <a:ext uri="{FF2B5EF4-FFF2-40B4-BE49-F238E27FC236}">
                  <a16:creationId xmlns:a16="http://schemas.microsoft.com/office/drawing/2014/main" id="{D34D7D3F-6300-7C08-13FF-13318BC1D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617" y="3562256"/>
              <a:ext cx="193696" cy="192004"/>
            </a:xfrm>
            <a:prstGeom prst="rect">
              <a:avLst/>
            </a:prstGeom>
          </p:spPr>
        </p:pic>
      </p:grpSp>
      <p:sp>
        <p:nvSpPr>
          <p:cNvPr id="7" name="Text 3">
            <a:extLst>
              <a:ext uri="{FF2B5EF4-FFF2-40B4-BE49-F238E27FC236}">
                <a16:creationId xmlns:a16="http://schemas.microsoft.com/office/drawing/2014/main" id="{3103F772-9234-F2BB-A906-9E398FE5B71D}"/>
              </a:ext>
            </a:extLst>
          </p:cNvPr>
          <p:cNvSpPr/>
          <p:nvPr/>
        </p:nvSpPr>
        <p:spPr>
          <a:xfrm>
            <a:off x="602906" y="845729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need to re-imagine decision-making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1573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B0FB3-2963-66AA-A663-B0DBED34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530FCFB-A479-7C4A-954E-494F74DB60BE}"/>
              </a:ext>
            </a:extLst>
          </p:cNvPr>
          <p:cNvSpPr/>
          <p:nvPr/>
        </p:nvSpPr>
        <p:spPr>
          <a:xfrm>
            <a:off x="701762" y="4158916"/>
            <a:ext cx="2376488" cy="414338"/>
          </a:xfrm>
          <a:prstGeom prst="roundRect">
            <a:avLst>
              <a:gd name="adj" fmla="val 50000"/>
            </a:avLst>
          </a:prstGeom>
          <a:solidFill>
            <a:srgbClr val="A279E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DECB45-6F70-AD9D-9FB0-D1AF766FF7B6}"/>
              </a:ext>
            </a:extLst>
          </p:cNvPr>
          <p:cNvSpPr/>
          <p:nvPr/>
        </p:nvSpPr>
        <p:spPr>
          <a:xfrm>
            <a:off x="701762" y="2379854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9452CA-ADA8-838F-6395-D80C1D54568B}"/>
              </a:ext>
            </a:extLst>
          </p:cNvPr>
          <p:cNvSpPr/>
          <p:nvPr/>
        </p:nvSpPr>
        <p:spPr>
          <a:xfrm>
            <a:off x="701762" y="1795463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7325F7-BDA3-8AF9-E7DD-1281C5C2F2AF}"/>
              </a:ext>
            </a:extLst>
          </p:cNvPr>
          <p:cNvSpPr/>
          <p:nvPr/>
        </p:nvSpPr>
        <p:spPr>
          <a:xfrm>
            <a:off x="701762" y="2976921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70B7101-51BE-8DE9-B276-A098DDE041E5}"/>
              </a:ext>
            </a:extLst>
          </p:cNvPr>
          <p:cNvSpPr/>
          <p:nvPr/>
        </p:nvSpPr>
        <p:spPr>
          <a:xfrm>
            <a:off x="701762" y="3567650"/>
            <a:ext cx="2376488" cy="41433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A279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4605BF3E-E20C-529C-C2E3-190838470218}"/>
              </a:ext>
            </a:extLst>
          </p:cNvPr>
          <p:cNvSpPr/>
          <p:nvPr/>
        </p:nvSpPr>
        <p:spPr>
          <a:xfrm>
            <a:off x="863414" y="2507187"/>
            <a:ext cx="25679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&amp; Insight</a:t>
            </a:r>
            <a:endParaRPr lang="en-US" sz="1688">
              <a:solidFill>
                <a:schemeClr val="bg1"/>
              </a:solidFill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48F83370-DB1E-FF3D-5BC8-6B4898108438}"/>
              </a:ext>
            </a:extLst>
          </p:cNvPr>
          <p:cNvSpPr/>
          <p:nvPr/>
        </p:nvSpPr>
        <p:spPr>
          <a:xfrm>
            <a:off x="863414" y="4278838"/>
            <a:ext cx="2345807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1E17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Ethical Integrity</a:t>
            </a:r>
            <a:endParaRPr lang="en-US" sz="1688">
              <a:solidFill>
                <a:srgbClr val="1E173D"/>
              </a:solidFill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A0C3C0CF-59B3-5DAF-8699-4E6665602FAF}"/>
              </a:ext>
            </a:extLst>
          </p:cNvPr>
          <p:cNvSpPr/>
          <p:nvPr/>
        </p:nvSpPr>
        <p:spPr>
          <a:xfrm>
            <a:off x="863414" y="3688287"/>
            <a:ext cx="2585629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Organisational Agility</a:t>
            </a:r>
            <a:endParaRPr lang="en-US" sz="1688">
              <a:solidFill>
                <a:schemeClr val="bg1"/>
              </a:solidFill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7228734-0297-6A2C-552B-360C67696CFB}"/>
              </a:ext>
            </a:extLst>
          </p:cNvPr>
          <p:cNvSpPr/>
          <p:nvPr/>
        </p:nvSpPr>
        <p:spPr>
          <a:xfrm>
            <a:off x="863414" y="3097737"/>
            <a:ext cx="2711868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rgbClr val="E9E8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Enablement</a:t>
            </a:r>
            <a:endParaRPr lang="en-US" sz="1688">
              <a:solidFill>
                <a:srgbClr val="E9E8F7"/>
              </a:solidFill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EF02CAB1-C55F-6F2A-AF38-B908BB79F58F}"/>
              </a:ext>
            </a:extLst>
          </p:cNvPr>
          <p:cNvSpPr/>
          <p:nvPr/>
        </p:nvSpPr>
        <p:spPr>
          <a:xfrm>
            <a:off x="863414" y="1916637"/>
            <a:ext cx="2328504" cy="1571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88" kern="0" spc="-84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Cognitive Clarity</a:t>
            </a:r>
            <a:endParaRPr lang="en-US" sz="1688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1EBAC8-DDE4-8D82-92D4-1B687FE525CB}"/>
              </a:ext>
            </a:extLst>
          </p:cNvPr>
          <p:cNvGrpSpPr/>
          <p:nvPr/>
        </p:nvGrpSpPr>
        <p:grpSpPr>
          <a:xfrm>
            <a:off x="8398047" y="334371"/>
            <a:ext cx="414340" cy="412557"/>
            <a:chOff x="5647519" y="580046"/>
            <a:chExt cx="680901" cy="6779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ECE3E2F-4E51-ED80-B263-3D1648A22A6E}"/>
                </a:ext>
              </a:extLst>
            </p:cNvPr>
            <p:cNvSpPr/>
            <p:nvPr/>
          </p:nvSpPr>
          <p:spPr>
            <a:xfrm>
              <a:off x="5918073" y="947472"/>
              <a:ext cx="40438" cy="40121"/>
            </a:xfrm>
            <a:custGeom>
              <a:avLst/>
              <a:gdLst>
                <a:gd name="connsiteX0" fmla="*/ 40439 w 40438"/>
                <a:gd name="connsiteY0" fmla="*/ 40122 h 40121"/>
                <a:gd name="connsiteX1" fmla="*/ 0 w 40438"/>
                <a:gd name="connsiteY1" fmla="*/ 40122 h 40121"/>
                <a:gd name="connsiteX2" fmla="*/ 0 w 40438"/>
                <a:gd name="connsiteY2" fmla="*/ 0 h 40121"/>
                <a:gd name="connsiteX3" fmla="*/ 40439 w 40438"/>
                <a:gd name="connsiteY3" fmla="*/ 40122 h 4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38" h="40121">
                  <a:moveTo>
                    <a:pt x="40439" y="40122"/>
                  </a:moveTo>
                  <a:lnTo>
                    <a:pt x="0" y="40122"/>
                  </a:lnTo>
                  <a:lnTo>
                    <a:pt x="0" y="0"/>
                  </a:lnTo>
                  <a:lnTo>
                    <a:pt x="40439" y="40122"/>
                  </a:ln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F0EDA3-9FD4-30EF-935C-C3167EA1DF82}"/>
                </a:ext>
              </a:extLst>
            </p:cNvPr>
            <p:cNvSpPr/>
            <p:nvPr/>
          </p:nvSpPr>
          <p:spPr>
            <a:xfrm>
              <a:off x="5647519" y="850424"/>
              <a:ext cx="410347" cy="407593"/>
            </a:xfrm>
            <a:custGeom>
              <a:avLst/>
              <a:gdLst>
                <a:gd name="connsiteX0" fmla="*/ 410348 w 410347"/>
                <a:gd name="connsiteY0" fmla="*/ 33928 h 407593"/>
                <a:gd name="connsiteX1" fmla="*/ 410348 w 410347"/>
                <a:gd name="connsiteY1" fmla="*/ 373757 h 407593"/>
                <a:gd name="connsiteX2" fmla="*/ 376190 w 410347"/>
                <a:gd name="connsiteY2" fmla="*/ 407594 h 407593"/>
                <a:gd name="connsiteX3" fmla="*/ 306362 w 410347"/>
                <a:gd name="connsiteY3" fmla="*/ 407594 h 407593"/>
                <a:gd name="connsiteX4" fmla="*/ 272251 w 410347"/>
                <a:gd name="connsiteY4" fmla="*/ 373757 h 407593"/>
                <a:gd name="connsiteX5" fmla="*/ 272251 w 410347"/>
                <a:gd name="connsiteY5" fmla="*/ 234173 h 407593"/>
                <a:gd name="connsiteX6" fmla="*/ 172896 w 410347"/>
                <a:gd name="connsiteY6" fmla="*/ 332861 h 407593"/>
                <a:gd name="connsiteX7" fmla="*/ 124663 w 410347"/>
                <a:gd name="connsiteY7" fmla="*/ 332861 h 407593"/>
                <a:gd name="connsiteX8" fmla="*/ 75238 w 410347"/>
                <a:gd name="connsiteY8" fmla="*/ 283813 h 407593"/>
                <a:gd name="connsiteX9" fmla="*/ 75238 w 410347"/>
                <a:gd name="connsiteY9" fmla="*/ 235858 h 407593"/>
                <a:gd name="connsiteX10" fmla="*/ 174593 w 410347"/>
                <a:gd name="connsiteY10" fmla="*/ 137170 h 407593"/>
                <a:gd name="connsiteX11" fmla="*/ 174822 w 410347"/>
                <a:gd name="connsiteY11" fmla="*/ 137170 h 407593"/>
                <a:gd name="connsiteX12" fmla="*/ 174822 w 410347"/>
                <a:gd name="connsiteY12" fmla="*/ 136942 h 407593"/>
                <a:gd name="connsiteX13" fmla="*/ 174593 w 410347"/>
                <a:gd name="connsiteY13" fmla="*/ 137170 h 407593"/>
                <a:gd name="connsiteX14" fmla="*/ 34112 w 410347"/>
                <a:gd name="connsiteY14" fmla="*/ 137170 h 407593"/>
                <a:gd name="connsiteX15" fmla="*/ 0 w 410347"/>
                <a:gd name="connsiteY15" fmla="*/ 103287 h 407593"/>
                <a:gd name="connsiteX16" fmla="*/ 0 w 410347"/>
                <a:gd name="connsiteY16" fmla="*/ 33883 h 407593"/>
                <a:gd name="connsiteX17" fmla="*/ 34112 w 410347"/>
                <a:gd name="connsiteY17" fmla="*/ 0 h 407593"/>
                <a:gd name="connsiteX18" fmla="*/ 376236 w 410347"/>
                <a:gd name="connsiteY18" fmla="*/ 0 h 407593"/>
                <a:gd name="connsiteX19" fmla="*/ 410348 w 410347"/>
                <a:gd name="connsiteY19" fmla="*/ 33883 h 4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347" h="407593">
                  <a:moveTo>
                    <a:pt x="410348" y="33928"/>
                  </a:moveTo>
                  <a:lnTo>
                    <a:pt x="410348" y="373757"/>
                  </a:lnTo>
                  <a:cubicBezTo>
                    <a:pt x="410348" y="392429"/>
                    <a:pt x="395080" y="407594"/>
                    <a:pt x="376190" y="407594"/>
                  </a:cubicBezTo>
                  <a:lnTo>
                    <a:pt x="306362" y="407594"/>
                  </a:lnTo>
                  <a:cubicBezTo>
                    <a:pt x="287519" y="407594"/>
                    <a:pt x="272251" y="392429"/>
                    <a:pt x="272251" y="373757"/>
                  </a:cubicBezTo>
                  <a:lnTo>
                    <a:pt x="272251" y="234173"/>
                  </a:lnTo>
                  <a:lnTo>
                    <a:pt x="172896" y="332861"/>
                  </a:lnTo>
                  <a:cubicBezTo>
                    <a:pt x="159554" y="346068"/>
                    <a:pt x="137959" y="346068"/>
                    <a:pt x="124663" y="332861"/>
                  </a:cubicBezTo>
                  <a:lnTo>
                    <a:pt x="75238" y="283813"/>
                  </a:lnTo>
                  <a:cubicBezTo>
                    <a:pt x="61942" y="270560"/>
                    <a:pt x="61942" y="249110"/>
                    <a:pt x="75238" y="235858"/>
                  </a:cubicBezTo>
                  <a:lnTo>
                    <a:pt x="174593" y="137170"/>
                  </a:lnTo>
                  <a:lnTo>
                    <a:pt x="174822" y="137170"/>
                  </a:lnTo>
                  <a:lnTo>
                    <a:pt x="174822" y="136942"/>
                  </a:lnTo>
                  <a:lnTo>
                    <a:pt x="174593" y="137170"/>
                  </a:lnTo>
                  <a:lnTo>
                    <a:pt x="34112" y="137170"/>
                  </a:lnTo>
                  <a:cubicBezTo>
                    <a:pt x="15268" y="137170"/>
                    <a:pt x="0" y="122005"/>
                    <a:pt x="0" y="103287"/>
                  </a:cubicBezTo>
                  <a:lnTo>
                    <a:pt x="0" y="33883"/>
                  </a:lnTo>
                  <a:cubicBezTo>
                    <a:pt x="0" y="15165"/>
                    <a:pt x="15268" y="0"/>
                    <a:pt x="34112" y="0"/>
                  </a:cubicBezTo>
                  <a:lnTo>
                    <a:pt x="376236" y="0"/>
                  </a:lnTo>
                  <a:cubicBezTo>
                    <a:pt x="395080" y="0"/>
                    <a:pt x="410348" y="15165"/>
                    <a:pt x="410348" y="33883"/>
                  </a:cubicBezTo>
                  <a:close/>
                </a:path>
              </a:pathLst>
            </a:custGeom>
            <a:solidFill>
              <a:srgbClr val="E9E8F7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49FA8C2-814A-793C-1054-971A8BC78B61}"/>
                </a:ext>
              </a:extLst>
            </p:cNvPr>
            <p:cNvSpPr/>
            <p:nvPr/>
          </p:nvSpPr>
          <p:spPr>
            <a:xfrm>
              <a:off x="5711099" y="580046"/>
              <a:ext cx="617321" cy="613178"/>
            </a:xfrm>
            <a:custGeom>
              <a:avLst/>
              <a:gdLst>
                <a:gd name="connsiteX0" fmla="*/ 617321 w 617321"/>
                <a:gd name="connsiteY0" fmla="*/ 304306 h 613178"/>
                <a:gd name="connsiteX1" fmla="*/ 617321 w 617321"/>
                <a:gd name="connsiteY1" fmla="*/ 373711 h 613178"/>
                <a:gd name="connsiteX2" fmla="*/ 583210 w 617321"/>
                <a:gd name="connsiteY2" fmla="*/ 407594 h 613178"/>
                <a:gd name="connsiteX3" fmla="*/ 442729 w 617321"/>
                <a:gd name="connsiteY3" fmla="*/ 407594 h 613178"/>
                <a:gd name="connsiteX4" fmla="*/ 542083 w 617321"/>
                <a:gd name="connsiteY4" fmla="*/ 506282 h 613178"/>
                <a:gd name="connsiteX5" fmla="*/ 542083 w 617321"/>
                <a:gd name="connsiteY5" fmla="*/ 554191 h 613178"/>
                <a:gd name="connsiteX6" fmla="*/ 492658 w 617321"/>
                <a:gd name="connsiteY6" fmla="*/ 603239 h 613178"/>
                <a:gd name="connsiteX7" fmla="*/ 444425 w 617321"/>
                <a:gd name="connsiteY7" fmla="*/ 603239 h 613178"/>
                <a:gd name="connsiteX8" fmla="*/ 375331 w 617321"/>
                <a:gd name="connsiteY8" fmla="*/ 534608 h 613178"/>
                <a:gd name="connsiteX9" fmla="*/ 375331 w 617321"/>
                <a:gd name="connsiteY9" fmla="*/ 304261 h 613178"/>
                <a:gd name="connsiteX10" fmla="*/ 310959 w 617321"/>
                <a:gd name="connsiteY10" fmla="*/ 240321 h 613178"/>
                <a:gd name="connsiteX11" fmla="*/ 79101 w 617321"/>
                <a:gd name="connsiteY11" fmla="*/ 240321 h 613178"/>
                <a:gd name="connsiteX12" fmla="*/ 10007 w 617321"/>
                <a:gd name="connsiteY12" fmla="*/ 171690 h 613178"/>
                <a:gd name="connsiteX13" fmla="*/ 10007 w 617321"/>
                <a:gd name="connsiteY13" fmla="*/ 123781 h 613178"/>
                <a:gd name="connsiteX14" fmla="*/ 59386 w 617321"/>
                <a:gd name="connsiteY14" fmla="*/ 74688 h 613178"/>
                <a:gd name="connsiteX15" fmla="*/ 107619 w 617321"/>
                <a:gd name="connsiteY15" fmla="*/ 74688 h 613178"/>
                <a:gd name="connsiteX16" fmla="*/ 206973 w 617321"/>
                <a:gd name="connsiteY16" fmla="*/ 173375 h 613178"/>
                <a:gd name="connsiteX17" fmla="*/ 206973 w 617321"/>
                <a:gd name="connsiteY17" fmla="*/ 33883 h 613178"/>
                <a:gd name="connsiteX18" fmla="*/ 241085 w 617321"/>
                <a:gd name="connsiteY18" fmla="*/ 0 h 613178"/>
                <a:gd name="connsiteX19" fmla="*/ 310959 w 617321"/>
                <a:gd name="connsiteY19" fmla="*/ 0 h 613178"/>
                <a:gd name="connsiteX20" fmla="*/ 345070 w 617321"/>
                <a:gd name="connsiteY20" fmla="*/ 33883 h 613178"/>
                <a:gd name="connsiteX21" fmla="*/ 345070 w 617321"/>
                <a:gd name="connsiteY21" fmla="*/ 173466 h 613178"/>
                <a:gd name="connsiteX22" fmla="*/ 444425 w 617321"/>
                <a:gd name="connsiteY22" fmla="*/ 74779 h 613178"/>
                <a:gd name="connsiteX23" fmla="*/ 492658 w 617321"/>
                <a:gd name="connsiteY23" fmla="*/ 74779 h 613178"/>
                <a:gd name="connsiteX24" fmla="*/ 542083 w 617321"/>
                <a:gd name="connsiteY24" fmla="*/ 123827 h 613178"/>
                <a:gd name="connsiteX25" fmla="*/ 542083 w 617321"/>
                <a:gd name="connsiteY25" fmla="*/ 171736 h 613178"/>
                <a:gd name="connsiteX26" fmla="*/ 442729 w 617321"/>
                <a:gd name="connsiteY26" fmla="*/ 270424 h 613178"/>
                <a:gd name="connsiteX27" fmla="*/ 583210 w 617321"/>
                <a:gd name="connsiteY27" fmla="*/ 270424 h 613178"/>
                <a:gd name="connsiteX28" fmla="*/ 617321 w 617321"/>
                <a:gd name="connsiteY28" fmla="*/ 304306 h 6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7321" h="613178">
                  <a:moveTo>
                    <a:pt x="617321" y="304306"/>
                  </a:moveTo>
                  <a:lnTo>
                    <a:pt x="617321" y="373711"/>
                  </a:lnTo>
                  <a:cubicBezTo>
                    <a:pt x="617321" y="392429"/>
                    <a:pt x="602053" y="407594"/>
                    <a:pt x="583210" y="407594"/>
                  </a:cubicBezTo>
                  <a:lnTo>
                    <a:pt x="442729" y="407594"/>
                  </a:lnTo>
                  <a:lnTo>
                    <a:pt x="542083" y="506282"/>
                  </a:lnTo>
                  <a:cubicBezTo>
                    <a:pt x="555425" y="519534"/>
                    <a:pt x="555425" y="540938"/>
                    <a:pt x="542083" y="554191"/>
                  </a:cubicBezTo>
                  <a:lnTo>
                    <a:pt x="492658" y="603239"/>
                  </a:lnTo>
                  <a:cubicBezTo>
                    <a:pt x="479362" y="616491"/>
                    <a:pt x="457767" y="616491"/>
                    <a:pt x="444425" y="603239"/>
                  </a:cubicBezTo>
                  <a:lnTo>
                    <a:pt x="375331" y="534608"/>
                  </a:lnTo>
                  <a:lnTo>
                    <a:pt x="375331" y="304261"/>
                  </a:lnTo>
                  <a:cubicBezTo>
                    <a:pt x="375331" y="269012"/>
                    <a:pt x="346446" y="240321"/>
                    <a:pt x="310959" y="240321"/>
                  </a:cubicBezTo>
                  <a:lnTo>
                    <a:pt x="79101" y="240321"/>
                  </a:lnTo>
                  <a:lnTo>
                    <a:pt x="10007" y="171690"/>
                  </a:lnTo>
                  <a:cubicBezTo>
                    <a:pt x="-3336" y="158438"/>
                    <a:pt x="-3336" y="136988"/>
                    <a:pt x="10007" y="123781"/>
                  </a:cubicBezTo>
                  <a:lnTo>
                    <a:pt x="59386" y="74688"/>
                  </a:lnTo>
                  <a:cubicBezTo>
                    <a:pt x="72728" y="61435"/>
                    <a:pt x="94277" y="61435"/>
                    <a:pt x="107619" y="74688"/>
                  </a:cubicBezTo>
                  <a:lnTo>
                    <a:pt x="206973" y="173375"/>
                  </a:lnTo>
                  <a:lnTo>
                    <a:pt x="206973" y="33883"/>
                  </a:lnTo>
                  <a:cubicBezTo>
                    <a:pt x="206973" y="15165"/>
                    <a:pt x="222241" y="0"/>
                    <a:pt x="241085" y="0"/>
                  </a:cubicBezTo>
                  <a:lnTo>
                    <a:pt x="310959" y="0"/>
                  </a:lnTo>
                  <a:cubicBezTo>
                    <a:pt x="329803" y="0"/>
                    <a:pt x="345070" y="15165"/>
                    <a:pt x="345070" y="33883"/>
                  </a:cubicBezTo>
                  <a:lnTo>
                    <a:pt x="345070" y="173466"/>
                  </a:lnTo>
                  <a:lnTo>
                    <a:pt x="444425" y="74779"/>
                  </a:lnTo>
                  <a:cubicBezTo>
                    <a:pt x="457767" y="61526"/>
                    <a:pt x="479316" y="61526"/>
                    <a:pt x="492658" y="74779"/>
                  </a:cubicBezTo>
                  <a:lnTo>
                    <a:pt x="542083" y="123827"/>
                  </a:lnTo>
                  <a:cubicBezTo>
                    <a:pt x="555425" y="137079"/>
                    <a:pt x="555425" y="158483"/>
                    <a:pt x="542083" y="171736"/>
                  </a:cubicBezTo>
                  <a:lnTo>
                    <a:pt x="442729" y="270424"/>
                  </a:lnTo>
                  <a:lnTo>
                    <a:pt x="583210" y="270424"/>
                  </a:lnTo>
                  <a:cubicBezTo>
                    <a:pt x="602053" y="270424"/>
                    <a:pt x="617321" y="285589"/>
                    <a:pt x="617321" y="304306"/>
                  </a:cubicBezTo>
                  <a:close/>
                </a:path>
              </a:pathLst>
            </a:custGeom>
            <a:solidFill>
              <a:srgbClr val="B184FF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533D9-FF48-6F3C-8D1A-8FD09E8A594E}"/>
              </a:ext>
            </a:extLst>
          </p:cNvPr>
          <p:cNvGrpSpPr/>
          <p:nvPr/>
        </p:nvGrpSpPr>
        <p:grpSpPr>
          <a:xfrm>
            <a:off x="4005262" y="1652318"/>
            <a:ext cx="4395788" cy="2193132"/>
            <a:chOff x="4005262" y="1652318"/>
            <a:chExt cx="4395788" cy="2193132"/>
          </a:xfrm>
        </p:grpSpPr>
        <p:sp>
          <p:nvSpPr>
            <p:cNvPr id="26" name="Text 3">
              <a:extLst>
                <a:ext uri="{FF2B5EF4-FFF2-40B4-BE49-F238E27FC236}">
                  <a16:creationId xmlns:a16="http://schemas.microsoft.com/office/drawing/2014/main" id="{8C9245FA-0560-CFC2-E6FC-A3EF737A2399}"/>
                </a:ext>
              </a:extLst>
            </p:cNvPr>
            <p:cNvSpPr/>
            <p:nvPr/>
          </p:nvSpPr>
          <p:spPr>
            <a:xfrm>
              <a:off x="4005262" y="1652318"/>
              <a:ext cx="4395788" cy="2193132"/>
            </a:xfrm>
            <a:prstGeom prst="rect">
              <a:avLst/>
            </a:prstGeom>
            <a:noFill/>
            <a:ln/>
          </p:spPr>
          <p:txBody>
            <a:bodyPr wrap="square" rtlCol="0" anchor="t" anchorCtr="0"/>
            <a:lstStyle/>
            <a:p>
              <a:pPr marL="0" indent="0" algn="l">
                <a:lnSpc>
                  <a:spcPts val="2775"/>
                </a:lnSpc>
                <a:buNone/>
              </a:pPr>
              <a:r>
                <a:rPr lang="en-US" sz="1950" kern="0" spc="-98" dirty="0">
                  <a:solidFill>
                    <a:srgbClr val="A578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means...</a:t>
              </a:r>
            </a:p>
            <a:p>
              <a:pPr marL="0" indent="0" algn="l">
                <a:lnSpc>
                  <a:spcPct val="150000"/>
                </a:lnSpc>
                <a:buNone/>
              </a:pPr>
              <a:endParaRPr lang="en-US" sz="80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assuring decisions differently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new legal and ethical frameworks</a:t>
              </a:r>
              <a:endParaRPr lang="en-US" sz="1950" dirty="0"/>
            </a:p>
            <a:p>
              <a:pPr>
                <a:lnSpc>
                  <a:spcPts val="3188"/>
                </a:lnSpc>
              </a:pPr>
              <a:r>
                <a:rPr lang="en-US" sz="1950" kern="0" spc="-98" dirty="0">
                  <a:solidFill>
                    <a:srgbClr val="FFFFFF">
                      <a:alpha val="99000"/>
                    </a:srgbClr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    cyber resilience</a:t>
              </a:r>
              <a:endParaRPr lang="en-US" sz="1950" dirty="0"/>
            </a:p>
            <a:p>
              <a:pPr marL="0" indent="0" algn="l">
                <a:lnSpc>
                  <a:spcPts val="3188"/>
                </a:lnSpc>
                <a:buNone/>
              </a:pPr>
              <a:endParaRPr lang="en-US" sz="1950" dirty="0"/>
            </a:p>
          </p:txBody>
        </p:sp>
        <p:pic>
          <p:nvPicPr>
            <p:cNvPr id="30" name="Image 0" descr="preencoded.png">
              <a:extLst>
                <a:ext uri="{FF2B5EF4-FFF2-40B4-BE49-F238E27FC236}">
                  <a16:creationId xmlns:a16="http://schemas.microsoft.com/office/drawing/2014/main" id="{E4F14916-EEFF-C89D-365E-AD6EB52E6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2617" y="2355549"/>
              <a:ext cx="193696" cy="192004"/>
            </a:xfrm>
            <a:prstGeom prst="rect">
              <a:avLst/>
            </a:prstGeom>
          </p:spPr>
        </p:pic>
        <p:pic>
          <p:nvPicPr>
            <p:cNvPr id="31" name="Image 0" descr="preencoded.png">
              <a:extLst>
                <a:ext uri="{FF2B5EF4-FFF2-40B4-BE49-F238E27FC236}">
                  <a16:creationId xmlns:a16="http://schemas.microsoft.com/office/drawing/2014/main" id="{93787F7B-5B5A-D5E9-7680-1B522BE7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2617" y="2782768"/>
              <a:ext cx="193696" cy="192004"/>
            </a:xfrm>
            <a:prstGeom prst="rect">
              <a:avLst/>
            </a:prstGeom>
          </p:spPr>
        </p:pic>
        <p:pic>
          <p:nvPicPr>
            <p:cNvPr id="32" name="Image 0" descr="preencoded.png">
              <a:extLst>
                <a:ext uri="{FF2B5EF4-FFF2-40B4-BE49-F238E27FC236}">
                  <a16:creationId xmlns:a16="http://schemas.microsoft.com/office/drawing/2014/main" id="{6C66E2FF-F462-D2D6-3FFC-63CE11521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2617" y="3165017"/>
              <a:ext cx="193696" cy="192004"/>
            </a:xfrm>
            <a:prstGeom prst="rect">
              <a:avLst/>
            </a:prstGeom>
          </p:spPr>
        </p:pic>
      </p:grpSp>
      <p:sp>
        <p:nvSpPr>
          <p:cNvPr id="3" name="Text 3">
            <a:extLst>
              <a:ext uri="{FF2B5EF4-FFF2-40B4-BE49-F238E27FC236}">
                <a16:creationId xmlns:a16="http://schemas.microsoft.com/office/drawing/2014/main" id="{C6FA933F-53B2-B4F7-3053-266721CA9377}"/>
              </a:ext>
            </a:extLst>
          </p:cNvPr>
          <p:cNvSpPr/>
          <p:nvPr/>
        </p:nvSpPr>
        <p:spPr>
          <a:xfrm>
            <a:off x="602906" y="845729"/>
            <a:ext cx="6303416" cy="604066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buNone/>
            </a:pPr>
            <a:r>
              <a:rPr lang="en-US" sz="2400" b="1" kern="0" spc="-108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need to re-imagine decision-making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818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A99B-C75B-511F-6C86-B8DC27DA6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8E8CF32-CB7F-8E26-1728-0269DEE23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345" y="3935232"/>
            <a:ext cx="758594" cy="751968"/>
          </a:xfrm>
          <a:prstGeom prst="rect">
            <a:avLst/>
          </a:prstGeom>
        </p:spPr>
      </p:pic>
      <p:pic>
        <p:nvPicPr>
          <p:cNvPr id="2052" name="Picture 4" descr="Clive Gilson on LinkedIn: Innovation - The Triple Helix Model">
            <a:extLst>
              <a:ext uri="{FF2B5EF4-FFF2-40B4-BE49-F238E27FC236}">
                <a16:creationId xmlns:a16="http://schemas.microsoft.com/office/drawing/2014/main" id="{AE140CC6-DDF6-9264-CF7C-5EA94495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6155" y="-2274125"/>
            <a:ext cx="5241472" cy="95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EE4878F4-F911-B544-3157-3A4A3E29F4DD}"/>
              </a:ext>
            </a:extLst>
          </p:cNvPr>
          <p:cNvSpPr/>
          <p:nvPr/>
        </p:nvSpPr>
        <p:spPr>
          <a:xfrm>
            <a:off x="595828" y="3252982"/>
            <a:ext cx="5645386" cy="1585203"/>
          </a:xfrm>
          <a:prstGeom prst="rect">
            <a:avLst/>
          </a:prstGeom>
          <a:noFill/>
          <a:ln/>
        </p:spPr>
        <p:txBody>
          <a:bodyPr wrap="square" rtlCol="0" anchor="b" anchorCtr="0"/>
          <a:lstStyle/>
          <a:p>
            <a:pPr marL="0" indent="0" algn="l">
              <a:lnSpc>
                <a:spcPts val="5820"/>
              </a:lnSpc>
              <a:buNone/>
            </a:pPr>
            <a:r>
              <a:rPr lang="en-US" sz="4800" b="1" kern="0" spc="-72" dirty="0">
                <a:solidFill>
                  <a:srgbClr val="E7E5F6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Triple Helix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414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1008</Words>
  <Application>Microsoft Office PowerPoint</Application>
  <PresentationFormat>On-screen Show (16:9)</PresentationFormat>
  <Paragraphs>204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Inter</vt:lpstr>
      <vt:lpstr>Calibri</vt:lpstr>
      <vt:lpstr>Gupter</vt:lpstr>
      <vt:lpstr>Arial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Fiona Strens</cp:lastModifiedBy>
  <cp:revision>54</cp:revision>
  <dcterms:created xsi:type="dcterms:W3CDTF">2025-11-05T14:05:43Z</dcterms:created>
  <dcterms:modified xsi:type="dcterms:W3CDTF">2026-01-27T08:26:12Z</dcterms:modified>
</cp:coreProperties>
</file>