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13716000" cx="24384000"/>
  <p:notesSz cx="6858000" cy="9144000"/>
  <p:embeddedFontLst>
    <p:embeddedFont>
      <p:font typeface="Helvetica Neue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HelveticaNeue-bold.fntdata"/><Relationship Id="rId30" Type="http://schemas.openxmlformats.org/officeDocument/2006/relationships/font" Target="fonts/HelveticaNeue-regular.fntdata"/><Relationship Id="rId11" Type="http://schemas.openxmlformats.org/officeDocument/2006/relationships/slide" Target="slides/slide7.xml"/><Relationship Id="rId33" Type="http://schemas.openxmlformats.org/officeDocument/2006/relationships/font" Target="fonts/HelveticaNeue-boldItalic.fntdata"/><Relationship Id="rId10" Type="http://schemas.openxmlformats.org/officeDocument/2006/relationships/slide" Target="slides/slide6.xml"/><Relationship Id="rId32" Type="http://schemas.openxmlformats.org/officeDocument/2006/relationships/font" Target="fonts/HelveticaNeue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" name="Google Shape;84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" name="Google Shape;148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" name="Google Shape;154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b3175b906f647d1_1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" name="Google Shape;160;g1b3175b906f647d1_1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" name="Google Shape;165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b3175b906f647d1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" name="Google Shape;185;g1b3175b906f647d1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bf6d837495_0_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" name="Google Shape;191;g3bf6d837495_0_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b3175b906f647d1_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9" name="Google Shape;199;g1b3175b906f647d1_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b3175b906f647d1_9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7" name="Google Shape;207;g1b3175b906f647d1_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b3175b906f647d1_1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2" name="Google Shape;212;g1b3175b906f647d1_1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b3175b906f647d1_1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7" name="Google Shape;217;g1b3175b906f647d1_1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b3175b906f647d1_1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g1b3175b906f647d1_1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b3175b906f647d1_8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2" name="Google Shape;222;g1b3175b906f647d1_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b3175b906f647d1_1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7" name="Google Shape;227;g1b3175b906f647d1_1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b3175b906f647d1_1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3" name="Google Shape;233;g1b3175b906f647d1_1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b3175b906f647d1_8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g1b3175b906f647d1_8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b3175b906f647d1_1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3" name="Google Shape;243;g1b3175b906f647d1_1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8" name="Google Shape;248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69b6ff3a3b98c52c_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2" name="Google Shape;102;g69b6ff3a3b98c52c_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b3175b906f647d1_1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7" name="Google Shape;107;g1b3175b906f647d1_1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" name="Google Shape;112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" name="Google Shape;118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" name="Google Shape;123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" name="Google Shape;129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6" name="Google Shape;136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" type="body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2" type="body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/>
          <p:nvPr>
            <p:ph type="title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4" name="Google Shape;54;p11"/>
          <p:cNvSpPr txBox="1"/>
          <p:nvPr>
            <p:ph idx="1" type="body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5" name="Google Shape;55;p11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type="title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8" name="Google Shape;58;p12"/>
          <p:cNvSpPr txBox="1"/>
          <p:nvPr>
            <p:ph idx="1" type="body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9" name="Google Shape;59;p12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">
  <p:cSld name="Statemen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/>
          <p:nvPr>
            <p:ph idx="1" type="body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3" name="Google Shape;63;p1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Fact">
  <p:cSld name="Big Fac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6" name="Google Shape;66;p14"/>
          <p:cNvSpPr txBox="1"/>
          <p:nvPr>
            <p:ph idx="2" type="body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7" name="Google Shape;67;p1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70" name="Google Shape;70;p15"/>
          <p:cNvSpPr txBox="1"/>
          <p:nvPr>
            <p:ph idx="2" type="body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/>
          <p:nvPr>
            <p:ph idx="2" type="pic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6"/>
          <p:cNvSpPr/>
          <p:nvPr>
            <p:ph idx="3" type="pic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6"/>
          <p:cNvSpPr/>
          <p:nvPr>
            <p:ph idx="4" type="pic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1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/>
          <p:nvPr>
            <p:ph idx="2" type="pic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" type="body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">
  <p:cSld name="Title &amp; Photo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>
            <p:ph idx="2" type="pic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3" type="body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 Alt">
  <p:cSld name="Title &amp; Photo Al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8" name="Google Shape;28;p5"/>
          <p:cNvSpPr/>
          <p:nvPr>
            <p:ph idx="2" type="pic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5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idx="2" type="body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7" name="Google Shape;37;p7"/>
          <p:cNvSpPr/>
          <p:nvPr>
            <p:ph idx="3" type="pic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Live Video Small">
  <p:cSld name="Title, Bullets &amp; Live Video Small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1" name="Google Shape;41;p8"/>
          <p:cNvSpPr txBox="1"/>
          <p:nvPr>
            <p:ph idx="1" type="body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2" name="Google Shape;42;p8"/>
          <p:cNvSpPr txBox="1"/>
          <p:nvPr>
            <p:ph idx="2" type="body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Live Video Large">
  <p:cSld name="Title, Bullets &amp; Live Video Large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/>
          <p:nvPr>
            <p:ph type="title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6" name="Google Shape;46;p9"/>
          <p:cNvSpPr txBox="1"/>
          <p:nvPr>
            <p:ph idx="1" type="body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FFFFFF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22.png"/><Relationship Id="rId5" Type="http://schemas.openxmlformats.org/officeDocument/2006/relationships/image" Target="../media/image27.png"/><Relationship Id="rId6" Type="http://schemas.openxmlformats.org/officeDocument/2006/relationships/image" Target="../media/image4.png"/><Relationship Id="rId7" Type="http://schemas.openxmlformats.org/officeDocument/2006/relationships/image" Target="../media/image12.png"/><Relationship Id="rId8" Type="http://schemas.openxmlformats.org/officeDocument/2006/relationships/image" Target="../media/image2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1.png"/><Relationship Id="rId10" Type="http://schemas.openxmlformats.org/officeDocument/2006/relationships/image" Target="../media/image26.png"/><Relationship Id="rId13" Type="http://schemas.openxmlformats.org/officeDocument/2006/relationships/image" Target="../media/image36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Relationship Id="rId15" Type="http://schemas.openxmlformats.org/officeDocument/2006/relationships/image" Target="../media/image47.png"/><Relationship Id="rId14" Type="http://schemas.openxmlformats.org/officeDocument/2006/relationships/image" Target="../media/image46.png"/><Relationship Id="rId17" Type="http://schemas.openxmlformats.org/officeDocument/2006/relationships/image" Target="../media/image37.png"/><Relationship Id="rId16" Type="http://schemas.openxmlformats.org/officeDocument/2006/relationships/image" Target="../media/image32.png"/><Relationship Id="rId5" Type="http://schemas.openxmlformats.org/officeDocument/2006/relationships/image" Target="../media/image29.png"/><Relationship Id="rId6" Type="http://schemas.openxmlformats.org/officeDocument/2006/relationships/image" Target="../media/image23.png"/><Relationship Id="rId7" Type="http://schemas.openxmlformats.org/officeDocument/2006/relationships/image" Target="../media/image17.png"/><Relationship Id="rId8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jpg"/><Relationship Id="rId4" Type="http://schemas.openxmlformats.org/officeDocument/2006/relationships/image" Target="../media/image4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hyperlink" Target="mailto:ai@oxon.org" TargetMode="External"/><Relationship Id="rId4" Type="http://schemas.openxmlformats.org/officeDocument/2006/relationships/hyperlink" Target="mailto:artificialreasoning@gmail.com" TargetMode="External"/><Relationship Id="rId5" Type="http://schemas.openxmlformats.org/officeDocument/2006/relationships/image" Target="../media/image4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5.jpg"/><Relationship Id="rId7" Type="http://schemas.openxmlformats.org/officeDocument/2006/relationships/image" Target="../media/image1.png"/><Relationship Id="rId8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ktr.png" id="86" name="Google Shape;8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89225" y="11249375"/>
            <a:ext cx="1910349" cy="154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9" title="eaa05792-c5b9-4c40-9981-dc99b5af8fe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9550" y="10358877"/>
            <a:ext cx="4994100" cy="332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9" title="a073cb7e-5d9e-496e-90c6-be83152c234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38125" y="11012180"/>
            <a:ext cx="2678400" cy="1785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9" title="3823a20e-4e5a-4b94-b33b-5ba1efec0f1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47125" y="11165062"/>
            <a:ext cx="3823949" cy="254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9" title="d452ea4e-12d7-455c-a229-086a52b73e32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665375" y="10358851"/>
            <a:ext cx="4994100" cy="3329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9" title="4785ce0a-eb06-479b-ade7-e286de55780f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52825" y="11183313"/>
            <a:ext cx="2520722" cy="168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9" title="de8ac730-5b49-411c-b446-fa4a7dc698a8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75650" y="10460400"/>
            <a:ext cx="4689473" cy="312632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9"/>
          <p:cNvSpPr txBox="1"/>
          <p:nvPr>
            <p:ph idx="4294967295" type="ctrTitle"/>
          </p:nvPr>
        </p:nvSpPr>
        <p:spPr>
          <a:xfrm>
            <a:off x="591373" y="5710644"/>
            <a:ext cx="219711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62"/>
              <a:buFont typeface="Helvetica Neue"/>
              <a:buNone/>
            </a:pPr>
            <a:r>
              <a:t/>
            </a:r>
            <a:endParaRPr sz="6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62"/>
              <a:buFont typeface="Helvetica Neue"/>
              <a:buNone/>
            </a:pPr>
            <a:r>
              <a:t/>
            </a:r>
            <a:endParaRPr sz="6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62"/>
              <a:buFont typeface="Helvetica Neue"/>
              <a:buNone/>
            </a:pPr>
            <a:r>
              <a:t/>
            </a:r>
            <a:endParaRPr sz="6800">
              <a:solidFill>
                <a:schemeClr val="lt1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>
                <a:solidFill>
                  <a:schemeClr val="accent4"/>
                </a:solidFill>
              </a:rPr>
              <a:t>AI for Global Security:</a:t>
            </a:r>
            <a:r>
              <a:rPr lang="en-US" sz="6800">
                <a:solidFill>
                  <a:schemeClr val="lt1"/>
                </a:solidFill>
              </a:rPr>
              <a:t> Mission-Aligned Governance, Responsible Deployment, and Multilateral Readiness</a:t>
            </a:r>
            <a:endParaRPr sz="6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62"/>
              <a:buFont typeface="Helvetica Neue"/>
              <a:buNone/>
            </a:pPr>
            <a:r>
              <a:t/>
            </a:r>
            <a:endParaRPr sz="52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5200">
                <a:solidFill>
                  <a:schemeClr val="accent4"/>
                </a:solidFill>
              </a:rPr>
              <a:t>AI Strategist &amp; Global Advisor on Responsible AI, Governance, and Multilateral Policy - January 2026 </a:t>
            </a:r>
            <a:endParaRPr b="0" sz="5200">
              <a:solidFill>
                <a:schemeClr val="accent4"/>
              </a:solidFill>
            </a:endParaRPr>
          </a:p>
          <a:p>
            <a:pPr indent="0" lvl="0" marL="0" rtl="0" algn="l">
              <a:lnSpc>
                <a:spcPct val="162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5200">
                <a:solidFill>
                  <a:schemeClr val="lt1"/>
                </a:solidFill>
              </a:rPr>
              <a:t>Aaron Kalvani ai@oxon.org</a:t>
            </a:r>
            <a:endParaRPr i="0" sz="12500" u="none" cap="none" strike="noStrike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68"/>
              <a:buFont typeface="Helvetica Neue"/>
              <a:buNone/>
            </a:pPr>
            <a:r>
              <a:t/>
            </a:r>
            <a:endParaRPr b="1" i="0" sz="85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4" name="Google Shape;94;p19" title="01f4b481-ece1-4613-a74c-1193ab55661c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000650" y="10612775"/>
            <a:ext cx="5250900" cy="332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3515B16-D6A9-4825-B23B-473D3CA8C266.png" id="150" name="Google Shape;15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7450" y="148775"/>
            <a:ext cx="20574025" cy="1348495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8"/>
          <p:cNvSpPr txBox="1"/>
          <p:nvPr/>
        </p:nvSpPr>
        <p:spPr>
          <a:xfrm>
            <a:off x="2014657" y="12681411"/>
            <a:ext cx="5020800" cy="5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Helvetica Neue"/>
              <a:buNone/>
            </a:pPr>
            <a:r>
              <a:rPr b="0" i="0" lang="en-US" sz="3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20 - Dual Use Truth Fabric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/>
          <p:nvPr/>
        </p:nvSpPr>
        <p:spPr>
          <a:xfrm>
            <a:off x="1099855" y="11719812"/>
            <a:ext cx="20781600" cy="238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Arial"/>
              <a:buNone/>
            </a:pPr>
            <a:r>
              <a:rPr b="1" i="0" lang="en-US" sz="40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By 2035, over 40% of all government, defence, and emergency-response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4700"/>
              <a:buFont typeface="Arial"/>
              <a:buNone/>
            </a:pPr>
            <a:r>
              <a:rPr b="1" i="0" lang="en-US" sz="4000" u="none" cap="none" strike="noStrike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decisions will be AI-assisted, shifting nations from reactive to predictive operations.</a:t>
            </a:r>
            <a:endParaRPr b="0" i="0" sz="41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Times"/>
              <a:buNone/>
            </a:pPr>
            <a:r>
              <a:t/>
            </a:r>
            <a:endParaRPr b="0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Screenshot 2025-12-03 at 10.05.35 PM.png" id="157" name="Google Shape;15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2222900" cy="1156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0"/>
          <p:cNvSpPr txBox="1"/>
          <p:nvPr/>
        </p:nvSpPr>
        <p:spPr>
          <a:xfrm>
            <a:off x="1900050" y="1721925"/>
            <a:ext cx="19623900" cy="99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 I — From Reality to Systems</a:t>
            </a:r>
            <a:endParaRPr sz="300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Purpose:</a:t>
            </a:r>
            <a:b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Grounds the talk in </a:t>
            </a: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physics, fieldwork, and systems</a:t>
            </a: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not theory.</a:t>
            </a:r>
            <a:endParaRPr sz="300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 II — From Systems to Authority</a:t>
            </a:r>
            <a:endParaRPr sz="300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Purpose:</a:t>
            </a:r>
            <a:b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Shows how </a:t>
            </a: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technology becomes governance</a:t>
            </a: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300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 III — From Authority to Alliance</a:t>
            </a:r>
            <a:b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Purpose:</a:t>
            </a:r>
            <a:b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Moves from national control to </a:t>
            </a: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multilateral power and interoperability</a:t>
            </a: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 IV — From Alliance to Legacy</a:t>
            </a:r>
            <a:b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Purpose:</a:t>
            </a:r>
            <a:b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Hopefully you leave the room with </a:t>
            </a: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long-term consequence</a:t>
            </a: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not just insight.</a:t>
            </a:r>
            <a:b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 2025-11-26 at 11.54.46 AM.png" id="167" name="Google Shape;16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521150" y="-98275"/>
            <a:ext cx="3992575" cy="7054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5-11-26 at 11.54.12 AM.png" id="168" name="Google Shape;16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762700" y="2013675"/>
            <a:ext cx="4621300" cy="87548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5-11-26 at 11.53.31 AM.png" id="169" name="Google Shape;169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2300" y="0"/>
            <a:ext cx="6912624" cy="10768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5-11-26 at 11.59.27 AM.png" id="170" name="Google Shape;170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30725" y="10768552"/>
            <a:ext cx="5084451" cy="297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5-12-03 at 10.13.03 PM.png" id="171" name="Google Shape;171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8521350" y="-53325"/>
            <a:ext cx="5862651" cy="3437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5-12-03 at 10.12.42 PM.png" id="172" name="Google Shape;172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265601" y="8881995"/>
            <a:ext cx="5721896" cy="47732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5-12-03 at 10.12.26 PM.png" id="173" name="Google Shape;173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084331" y="7167507"/>
            <a:ext cx="3150672" cy="64159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5-12-03 at 10.12.17 PM.png" id="174" name="Google Shape;174;p3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239150" y="-80250"/>
            <a:ext cx="6439300" cy="4773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5-12-03 at 10.18.30 PM.png" id="175" name="Google Shape;175;p3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4009778" y="4744212"/>
            <a:ext cx="4175053" cy="4117066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1"/>
          <p:cNvSpPr txBox="1"/>
          <p:nvPr/>
        </p:nvSpPr>
        <p:spPr>
          <a:xfrm>
            <a:off x="310882" y="12287130"/>
            <a:ext cx="679197" cy="127965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r>
              <a:rPr b="0" i="0" lang="en-US" sz="8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31" title="Screenshot 2026-01-26 at 3.02.34 AM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-30725" y="0"/>
            <a:ext cx="4427001" cy="388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1" title="Screenshot 2026-01-26 at 3.02.24 AM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396275" y="-4"/>
            <a:ext cx="4427000" cy="441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1" title="Screenshot 2026-01-26 at 3.01.14 AM.pn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259400" y="4693011"/>
            <a:ext cx="4621302" cy="421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1" title="Screenshot 2026-01-26 at 3.02.11 AM.png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3766100" y="8526926"/>
            <a:ext cx="5502676" cy="52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1" title="Screenshot 2026-01-26 at 3.01.38 AM.png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143000" y="4049575"/>
            <a:ext cx="3992575" cy="297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1" title="Screenshot 2026-01-26 at 3.01.28 AM.png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9762700" y="10593725"/>
            <a:ext cx="3448343" cy="297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2" title="55BEAC17-0B14-4D50-B4DC-B8C039DEDB5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5250" y="2350475"/>
            <a:ext cx="15653451" cy="966962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2"/>
          <p:cNvSpPr txBox="1"/>
          <p:nvPr/>
        </p:nvSpPr>
        <p:spPr>
          <a:xfrm>
            <a:off x="8165250" y="272675"/>
            <a:ext cx="151143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“You have</a:t>
            </a:r>
            <a:r>
              <a:rPr b="1" lang="en-US" sz="4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got to be able to </a:t>
            </a:r>
            <a:r>
              <a:rPr b="1" lang="en-US" sz="41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 </a:t>
            </a:r>
            <a:r>
              <a:rPr b="1" lang="en-US" sz="4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when it’s necessary to act. And you've got to be able to act </a:t>
            </a:r>
            <a:r>
              <a:rPr b="1" lang="en-US" sz="41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where</a:t>
            </a:r>
            <a:r>
              <a:rPr b="1" lang="en-US" sz="4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the threat is.”</a:t>
            </a:r>
            <a:r>
              <a:rPr lang="en-US" sz="4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— </a:t>
            </a:r>
            <a:endParaRPr sz="41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3" title="55BEAC17-0B14-4D50-B4DC-B8C039DEDB5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5250" y="2350475"/>
            <a:ext cx="15653451" cy="966962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3"/>
          <p:cNvSpPr txBox="1"/>
          <p:nvPr/>
        </p:nvSpPr>
        <p:spPr>
          <a:xfrm>
            <a:off x="8165250" y="272675"/>
            <a:ext cx="151143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“You have got to be able to </a:t>
            </a:r>
            <a:r>
              <a:rPr b="1" lang="en-US" sz="41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 </a:t>
            </a:r>
            <a:r>
              <a:rPr b="1" lang="en-US" sz="4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when it’s necessary to act. And you've got to be able to act </a:t>
            </a:r>
            <a:r>
              <a:rPr b="1" lang="en-US" sz="41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where</a:t>
            </a:r>
            <a:r>
              <a:rPr b="1" lang="en-US" sz="4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the threat is.”</a:t>
            </a:r>
            <a:r>
              <a:rPr lang="en-US" sz="4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— </a:t>
            </a:r>
            <a:endParaRPr sz="41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5" name="Google Shape;195;p33" title="Screenshot 2026-01-26 at 10.34.04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7889" y="2350475"/>
            <a:ext cx="5717361" cy="966962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3"/>
          <p:cNvSpPr txBox="1"/>
          <p:nvPr/>
        </p:nvSpPr>
        <p:spPr>
          <a:xfrm>
            <a:off x="8165275" y="12186525"/>
            <a:ext cx="15653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</a:t>
            </a:r>
            <a:r>
              <a:rPr lang="en-US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2026 - Westminster - Aaron Kalvani  with Baron George Robertson of Port Ellen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4" title="55BEAC17-0B14-4D50-B4DC-B8C039DEDB5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5250" y="2350475"/>
            <a:ext cx="15653451" cy="966962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4"/>
          <p:cNvSpPr txBox="1"/>
          <p:nvPr/>
        </p:nvSpPr>
        <p:spPr>
          <a:xfrm>
            <a:off x="459275" y="0"/>
            <a:ext cx="6889500" cy="142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</a:pP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Former NATO Secretary General (1999–2003),</a:t>
            </a: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guiding the alliance through post-Cold War restructuring and early 21st-century security realignment.</a:t>
            </a:r>
            <a:b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</a:pP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UK Secretary of State for Defence (1997–1999),</a:t>
            </a: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responsible for the landmark Strategic Defence Review shaping modern British military doctrine.</a:t>
            </a:r>
            <a:b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Char char="●"/>
            </a:pP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Senior strategic adviser and policy leader,</a:t>
            </a: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active with major global security and governance institutions including Chatham House and The Cohen Group.</a:t>
            </a:r>
            <a:b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●"/>
            </a:pP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Current affairs:</a:t>
            </a: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Lead independent reviewer for the UK’s 2024–2026 Strategic Defence Review,</a:t>
            </a: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influencing ongoing debates on national &amp; allied defence readiness</a:t>
            </a:r>
            <a:r>
              <a:rPr lang="en-US" sz="2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br>
              <a:rPr lang="en-US" sz="25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25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4000">
              <a:solidFill>
                <a:schemeClr val="lt1"/>
              </a:solidFill>
            </a:endParaRPr>
          </a:p>
        </p:txBody>
      </p:sp>
      <p:sp>
        <p:nvSpPr>
          <p:cNvPr id="203" name="Google Shape;203;p34"/>
          <p:cNvSpPr txBox="1"/>
          <p:nvPr/>
        </p:nvSpPr>
        <p:spPr>
          <a:xfrm>
            <a:off x="8535550" y="12377125"/>
            <a:ext cx="15653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Jan 2026 - Westminster - Aaron Kalvani  with Baron George Robertson of Port Ellen </a:t>
            </a:r>
            <a:endParaRPr sz="3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Google Shape;204;p34"/>
          <p:cNvSpPr txBox="1"/>
          <p:nvPr/>
        </p:nvSpPr>
        <p:spPr>
          <a:xfrm>
            <a:off x="8165250" y="272675"/>
            <a:ext cx="15114300" cy="20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“You have got to be able to </a:t>
            </a:r>
            <a:r>
              <a:rPr b="1" lang="en-US" sz="41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 </a:t>
            </a:r>
            <a:r>
              <a:rPr b="1" lang="en-US" sz="4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when it’s necessary to act. And you've got to be able to act </a:t>
            </a:r>
            <a:r>
              <a:rPr b="1" lang="en-US" sz="41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where</a:t>
            </a:r>
            <a:r>
              <a:rPr b="1" lang="en-US" sz="4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the threat is.”</a:t>
            </a:r>
            <a:r>
              <a:rPr lang="en-US" sz="4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— George Robertson, Baron Robertson of Port Ellen</a:t>
            </a:r>
            <a:endParaRPr sz="41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5" title="image (2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2325" y="0"/>
            <a:ext cx="9144009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6" title="ak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5650" y="0"/>
            <a:ext cx="9144008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7"/>
          <p:cNvSpPr txBox="1"/>
          <p:nvPr/>
        </p:nvSpPr>
        <p:spPr>
          <a:xfrm>
            <a:off x="1900050" y="1721925"/>
            <a:ext cx="19623900" cy="99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 I — From Reality to Systems</a:t>
            </a:r>
            <a:endParaRPr sz="300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Purpose:</a:t>
            </a:r>
            <a:b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Grounds the talk in </a:t>
            </a: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physics, fieldwork, and systems</a:t>
            </a: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not theory.</a:t>
            </a:r>
            <a:endParaRPr sz="300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 II — From Systems to Authority</a:t>
            </a:r>
            <a:endParaRPr sz="300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Purpose:</a:t>
            </a:r>
            <a:b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Shows how </a:t>
            </a: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technology becomes governance</a:t>
            </a: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300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 III — From Authority to Alliance</a:t>
            </a:r>
            <a:b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Purpose:</a:t>
            </a:r>
            <a:b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Moves from national control to </a:t>
            </a: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multilateral power and interoperability</a:t>
            </a: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 IV — From Alliance to Legacy</a:t>
            </a:r>
            <a:b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Purpose:</a:t>
            </a:r>
            <a:b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Hopefully you l</a:t>
            </a: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eave the room with </a:t>
            </a: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long-term consequence</a:t>
            </a: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not just insight.</a:t>
            </a:r>
            <a:b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 title="fl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0574002" cy="137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38" title="ChatGPT Image Jan 27, 2026, 01_12_25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3400" y="177475"/>
            <a:ext cx="18006751" cy="1200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9" title="image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550" y="954475"/>
            <a:ext cx="20271901" cy="114029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9"/>
          <p:cNvSpPr txBox="1"/>
          <p:nvPr/>
        </p:nvSpPr>
        <p:spPr>
          <a:xfrm>
            <a:off x="10627875" y="5464325"/>
            <a:ext cx="2682000" cy="9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37% </a:t>
            </a:r>
            <a:r>
              <a:rPr b="1" lang="en-US" sz="1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year growth</a:t>
            </a:r>
            <a:endParaRPr b="1" sz="16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0"/>
          <p:cNvSpPr txBox="1"/>
          <p:nvPr/>
        </p:nvSpPr>
        <p:spPr>
          <a:xfrm>
            <a:off x="1900050" y="1721925"/>
            <a:ext cx="19623900" cy="99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 I — From Reality to Systems</a:t>
            </a:r>
            <a:endParaRPr sz="300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Purpose:</a:t>
            </a:r>
            <a:b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will ground the </a:t>
            </a: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talk in </a:t>
            </a: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physics, fieldwork, and systems</a:t>
            </a: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not theory.</a:t>
            </a:r>
            <a:endParaRPr sz="300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 II — From Systems to Authority</a:t>
            </a:r>
            <a:endParaRPr sz="300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Purpose:</a:t>
            </a:r>
            <a:b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will see </a:t>
            </a: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</a:t>
            </a: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technology becomes governance</a:t>
            </a: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300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 III — From Authority to Alliance</a:t>
            </a:r>
            <a:b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Purpose:</a:t>
            </a:r>
            <a:b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will </a:t>
            </a: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</a:t>
            </a: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</a:t>
            </a: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 from national control to </a:t>
            </a: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multilateral power and interoperability</a:t>
            </a: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 IV — From Alliance to Legacy</a:t>
            </a:r>
            <a:b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Purpose:</a:t>
            </a:r>
            <a:b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now…..</a:t>
            </a: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hopefully</a:t>
            </a: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after this we</a:t>
            </a: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shall leave understanding </a:t>
            </a: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long-term consequence</a:t>
            </a: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not just insight.</a:t>
            </a:r>
            <a:b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1" title="ik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5300" y="789425"/>
            <a:ext cx="18757536" cy="1250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2" title="fina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5500" y="381000"/>
            <a:ext cx="19430999" cy="12953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3"/>
          <p:cNvSpPr txBox="1"/>
          <p:nvPr/>
        </p:nvSpPr>
        <p:spPr>
          <a:xfrm>
            <a:off x="494572" y="6232850"/>
            <a:ext cx="11931600" cy="712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5D00"/>
              </a:buClr>
              <a:buSzPts val="7100"/>
              <a:buFont typeface="Times"/>
              <a:buNone/>
            </a:pPr>
            <a:r>
              <a:t/>
            </a:r>
            <a:endParaRPr b="1" sz="7100">
              <a:solidFill>
                <a:srgbClr val="D65D00"/>
              </a:solidFill>
              <a:latin typeface="Times"/>
              <a:ea typeface="Times"/>
              <a:cs typeface="Times"/>
              <a:sym typeface="Time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65D00"/>
              </a:buClr>
              <a:buSzPts val="7100"/>
              <a:buFont typeface="Times"/>
              <a:buNone/>
            </a:pPr>
            <a:r>
              <a:rPr b="1" i="0" lang="en-US" sz="5300" u="none" cap="none" strike="noStrike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</a:t>
            </a:r>
            <a:endParaRPr i="0" sz="100" u="none" cap="none" strike="noStrike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D65D00"/>
              </a:buClr>
              <a:buSzPts val="7100"/>
              <a:buFont typeface="Times"/>
              <a:buNone/>
            </a:pPr>
            <a:r>
              <a:rPr b="1" i="0" lang="en-US" sz="5300" u="none" cap="none" strike="noStrike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Aaron Kalvani</a:t>
            </a:r>
            <a:endParaRPr i="0" sz="100" u="none" cap="none" strike="noStrike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D65D00"/>
              </a:buClr>
              <a:buSzPts val="7100"/>
              <a:buFont typeface="Times"/>
              <a:buNone/>
            </a:pPr>
            <a:r>
              <a:rPr b="1" i="0" lang="en-US" sz="5300" u="sng" cap="none" strike="noStrike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ai@oxon.org</a:t>
            </a:r>
            <a:endParaRPr i="0" sz="100" u="none" cap="none" strike="noStrike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D65D00"/>
              </a:buClr>
              <a:buSzPts val="7100"/>
              <a:buFont typeface="Times"/>
              <a:buNone/>
            </a:pPr>
            <a:r>
              <a:rPr b="1" i="0" lang="en-US" sz="5300" u="sng" cap="none" strike="noStrike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artificialreasoning@gmail.com</a:t>
            </a:r>
            <a:endParaRPr i="0" sz="100" u="none" cap="none" strike="noStrike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D65D00"/>
              </a:buClr>
              <a:buSzPts val="7100"/>
              <a:buFont typeface="Times"/>
              <a:buNone/>
            </a:pPr>
            <a:r>
              <a:rPr b="1" i="0" lang="en-US" sz="5300" u="none" cap="none" strike="noStrike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Linkedin/in/1973</a:t>
            </a:r>
            <a:endParaRPr i="0" sz="100" u="none" cap="none" strike="noStrike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D65D00"/>
              </a:buClr>
              <a:buSzPts val="4800"/>
              <a:buFont typeface="Times"/>
              <a:buNone/>
            </a:pPr>
            <a:r>
              <a:t/>
            </a:r>
            <a:endParaRPr i="0" sz="3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4800"/>
              <a:buFont typeface="Times"/>
              <a:buNone/>
            </a:pPr>
            <a:r>
              <a:t/>
            </a:r>
            <a:endParaRPr i="0" sz="3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1" name="Google Shape;251;p43"/>
          <p:cNvSpPr txBox="1"/>
          <p:nvPr/>
        </p:nvSpPr>
        <p:spPr>
          <a:xfrm>
            <a:off x="11576151" y="6453784"/>
            <a:ext cx="1231698" cy="80843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Google Shape;252;p43"/>
          <p:cNvSpPr txBox="1"/>
          <p:nvPr/>
        </p:nvSpPr>
        <p:spPr>
          <a:xfrm>
            <a:off x="901725" y="4274847"/>
            <a:ext cx="7332900" cy="573600"/>
          </a:xfrm>
          <a:prstGeom prst="rect">
            <a:avLst/>
          </a:prstGeom>
          <a:solidFill>
            <a:srgbClr val="D65D00"/>
          </a:solid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lang="en-US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</a:t>
            </a:r>
            <a:r>
              <a:rPr b="0" i="0" lang="en-US" sz="3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Message Me For A Free Copy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43" title="book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00201" y="1238975"/>
            <a:ext cx="11271249" cy="7514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/>
        </p:nvSpPr>
        <p:spPr>
          <a:xfrm>
            <a:off x="1900050" y="2124925"/>
            <a:ext cx="19623900" cy="99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 I — From Reality to Systems</a:t>
            </a:r>
            <a:endParaRPr sz="300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Purpose:</a:t>
            </a:r>
            <a:b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Grounds the talk in </a:t>
            </a:r>
            <a:r>
              <a:rPr b="1"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physics, fieldwork, and systems</a:t>
            </a:r>
            <a:r>
              <a:rPr lang="en-US" sz="3000">
                <a:solidFill>
                  <a:schemeClr val="accent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not theory.</a:t>
            </a:r>
            <a:endParaRPr sz="3000">
              <a:solidFill>
                <a:schemeClr val="accent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 II — From Systems to Authority</a:t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Purpose:</a:t>
            </a:r>
            <a:b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Shows how </a:t>
            </a: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technology becomes governance</a:t>
            </a: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 III — From Authority to Alliance</a:t>
            </a:r>
            <a:b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Purpose:</a:t>
            </a:r>
            <a:b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Moves from national control to </a:t>
            </a: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multilateral power and interoperability</a:t>
            </a: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 IV — From Alliance to Legacy</a:t>
            </a:r>
            <a:b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Purpose:</a:t>
            </a:r>
            <a:b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Hopefully you leave  the room with </a:t>
            </a:r>
            <a:r>
              <a:rPr b="1"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long-term consequence</a:t>
            </a:r>
            <a: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not just insight.</a:t>
            </a:r>
            <a:br>
              <a:rPr lang="en-US" sz="3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3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 title="55 years 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1002062" cy="137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 2025-12-03 at 10.03.46 PM.png" id="114" name="Google Shape;11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2179" y="75926"/>
            <a:ext cx="24049894" cy="1337353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3"/>
          <p:cNvSpPr txBox="1"/>
          <p:nvPr/>
        </p:nvSpPr>
        <p:spPr>
          <a:xfrm>
            <a:off x="14700221" y="707539"/>
            <a:ext cx="8391857" cy="768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"/>
              <a:buNone/>
            </a:pPr>
            <a:r>
              <a:rPr b="0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 Environment Stressors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 2025-12-03 at 10.04.22 PM.png" id="120" name="Google Shape;12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81" y="23664"/>
            <a:ext cx="21093099" cy="11636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 2025-12-03 at 10.04.10 PM.png" id="125" name="Google Shape;12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2791" y="520207"/>
            <a:ext cx="22718419" cy="1267558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5"/>
          <p:cNvSpPr txBox="1"/>
          <p:nvPr/>
        </p:nvSpPr>
        <p:spPr>
          <a:xfrm>
            <a:off x="11385556" y="12007461"/>
            <a:ext cx="7070400" cy="72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 Multimodal Sensor Fusion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shot 2025-12-03 at 10.04.00 PM.png" id="131" name="Google Shape;13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764" y="523844"/>
            <a:ext cx="23892472" cy="1266831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6"/>
          <p:cNvSpPr txBox="1"/>
          <p:nvPr/>
        </p:nvSpPr>
        <p:spPr>
          <a:xfrm>
            <a:off x="23117480" y="11794192"/>
            <a:ext cx="679200" cy="12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r>
              <a:rPr lang="en-US"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6"/>
          <p:cNvSpPr txBox="1"/>
          <p:nvPr/>
        </p:nvSpPr>
        <p:spPr>
          <a:xfrm>
            <a:off x="5437437" y="9289167"/>
            <a:ext cx="8516151" cy="10316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300"/>
              <a:buFont typeface="Helvetica Neue"/>
              <a:buNone/>
            </a:pPr>
            <a:r>
              <a:rPr b="0" i="0" lang="en-US" sz="6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Forensic Data Pipelines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umbnail (3).png" id="138" name="Google Shape;138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48625" y="372800"/>
            <a:ext cx="13062524" cy="130625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5-11-26 at 11.25.53 AM.png" id="139" name="Google Shape;13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950860" y="1153929"/>
            <a:ext cx="4027950" cy="31255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5-11-26 at 11.23.44 AM.png" id="140" name="Google Shape;140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306523" y="9360865"/>
            <a:ext cx="4027950" cy="28760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5359-scaled.jpg" id="141" name="Google Shape;141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2455" y="955750"/>
            <a:ext cx="4752262" cy="3564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5-11-26 at 11.24.14 AM.png" id="142" name="Google Shape;142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168037" y="5360847"/>
            <a:ext cx="4198913" cy="29943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5-11-26 at 11.25.21 AM.png" id="143" name="Google Shape;143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5386" y="5108541"/>
            <a:ext cx="4752262" cy="34989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creenshot 2025-11-26 at 11.28.42 AM.png" id="144" name="Google Shape;144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54098" y="9196053"/>
            <a:ext cx="4954837" cy="330322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7"/>
          <p:cNvSpPr txBox="1"/>
          <p:nvPr/>
        </p:nvSpPr>
        <p:spPr>
          <a:xfrm>
            <a:off x="23577556" y="12155680"/>
            <a:ext cx="679200" cy="121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r>
              <a:rPr lang="en-US" sz="8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