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95" r:id="rId5"/>
  </p:sldMasterIdLst>
  <p:notesMasterIdLst>
    <p:notesMasterId r:id="rId23"/>
  </p:notesMasterIdLst>
  <p:handoutMasterIdLst>
    <p:handoutMasterId r:id="rId24"/>
  </p:handoutMasterIdLst>
  <p:sldIdLst>
    <p:sldId id="2147378455" r:id="rId6"/>
    <p:sldId id="1911" r:id="rId7"/>
    <p:sldId id="293" r:id="rId8"/>
    <p:sldId id="2147482420" r:id="rId9"/>
    <p:sldId id="1961" r:id="rId10"/>
    <p:sldId id="2147482404" r:id="rId11"/>
    <p:sldId id="2147482405" r:id="rId12"/>
    <p:sldId id="2147479612" r:id="rId13"/>
    <p:sldId id="2145706362" r:id="rId14"/>
    <p:sldId id="1962" r:id="rId15"/>
    <p:sldId id="2145706413" r:id="rId16"/>
    <p:sldId id="2145706421" r:id="rId17"/>
    <p:sldId id="2145706396" r:id="rId18"/>
    <p:sldId id="2145706422" r:id="rId19"/>
    <p:sldId id="1855" r:id="rId20"/>
    <p:sldId id="2147482426" r:id="rId21"/>
    <p:sldId id="2147482427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schow, Dr. jur. Jan-Peter" initials="GDjJ" lastIdx="1" clrIdx="0"/>
  <p:cmAuthor id="2" name="CIT I 4, Fehse" initials="CF" lastIdx="1" clrIdx="1"/>
  <p:cmAuthor id="3" name="Glaser, Patrick" initials="GP" lastIdx="2" clrIdx="2"/>
  <p:cmAuthor id="4" name="Ref StratStrg Ctrl, OTL i.G. Jende" initials="JM" lastIdx="2" clrIdx="3">
    <p:extLst>
      <p:ext uri="{19B8F6BF-5375-455C-9EA6-DF929625EA0E}">
        <p15:presenceInfo xmlns:p15="http://schemas.microsoft.com/office/powerpoint/2012/main" userId="Ref StratStrg Ctrl, OTL i.G. Jende" providerId="None"/>
      </p:ext>
    </p:extLst>
  </p:cmAuthor>
  <p:cmAuthor id="5" name="Schamp, Erin" initials="SE" lastIdx="2" clrIdx="4">
    <p:extLst>
      <p:ext uri="{19B8F6BF-5375-455C-9EA6-DF929625EA0E}">
        <p15:presenceInfo xmlns:p15="http://schemas.microsoft.com/office/powerpoint/2012/main" userId="S-1-5-21-1574078060-772851374-468362942-2031494" providerId="AD"/>
      </p:ext>
    </p:extLst>
  </p:cmAuthor>
  <p:cmAuthor id="6" name="Delauré, Jurij" initials="DJ" lastIdx="1" clrIdx="5">
    <p:extLst>
      <p:ext uri="{19B8F6BF-5375-455C-9EA6-DF929625EA0E}">
        <p15:presenceInfo xmlns:p15="http://schemas.microsoft.com/office/powerpoint/2012/main" userId="S-1-5-21-1574078060-772851374-468362942-1076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7BC"/>
    <a:srgbClr val="004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73448" autoAdjust="0"/>
  </p:normalViewPr>
  <p:slideViewPr>
    <p:cSldViewPr snapToGrid="0">
      <p:cViewPr varScale="1">
        <p:scale>
          <a:sx n="92" d="100"/>
          <a:sy n="92" d="100"/>
        </p:scale>
        <p:origin x="14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A9FB16-01A6-481C-A10B-1F9508561E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C74ACE-BD62-4881-80CB-4150FAED86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A1186-8DEB-4398-90AC-888D76B500EE}" type="datetimeFigureOut">
              <a:rPr lang="de-DE" smtClean="0"/>
              <a:t>23.01.2026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080761-A705-45E9-8A82-5F87951A95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E6CF30-20C5-456E-AACC-289D847EF8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EC0AF-22EF-4C34-A33C-4A4687BF5A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00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9B113-7174-4F92-8BDE-8729DFA9E59F}" type="datetimeFigureOut">
              <a:rPr lang="de-DE" smtClean="0"/>
              <a:t>23.01.2026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3D4FF-8439-4994-BCD5-7A55D3531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75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86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0ECA5-9C9A-4C0C-8A86-3D45BD9AAD5E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106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94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61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274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45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130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526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00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66772" y="5625461"/>
            <a:ext cx="5334170" cy="6063807"/>
          </a:xfrm>
        </p:spPr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86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91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43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66772" y="5625461"/>
            <a:ext cx="5334170" cy="6063807"/>
          </a:xfrm>
        </p:spPr>
        <p:txBody>
          <a:bodyPr/>
          <a:lstStyle/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77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508000"/>
            <a:ext cx="6465888" cy="3638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88" y="4444967"/>
            <a:ext cx="5390305" cy="4987278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E599-FC4A-4ADF-B206-BEFAEBEF056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4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04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D4FF-8439-4994-BCD5-7A55D35311A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955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541338"/>
            <a:ext cx="3859213" cy="2171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3D4FF-8439-4994-BCD5-7A55D35311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19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2"/>
          <p:cNvSpPr>
            <a:spLocks noChangeArrowheads="1"/>
          </p:cNvSpPr>
          <p:nvPr userDrawn="1"/>
        </p:nvSpPr>
        <p:spPr bwMode="auto">
          <a:xfrm>
            <a:off x="8843132" y="980849"/>
            <a:ext cx="3259666" cy="288018"/>
          </a:xfrm>
          <a:prstGeom prst="rect">
            <a:avLst/>
          </a:prstGeom>
          <a:solidFill>
            <a:srgbClr val="ADB7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endParaRPr lang="de-DE" altLang="de-DE" sz="1600"/>
          </a:p>
        </p:txBody>
      </p:sp>
      <p:sp>
        <p:nvSpPr>
          <p:cNvPr id="9" name="Rectangle 113"/>
          <p:cNvSpPr>
            <a:spLocks noChangeArrowheads="1"/>
          </p:cNvSpPr>
          <p:nvPr userDrawn="1"/>
        </p:nvSpPr>
        <p:spPr bwMode="auto">
          <a:xfrm>
            <a:off x="110370" y="980849"/>
            <a:ext cx="8732762" cy="288018"/>
          </a:xfrm>
          <a:prstGeom prst="rect">
            <a:avLst/>
          </a:prstGeom>
          <a:solidFill>
            <a:srgbClr val="004481"/>
          </a:solidFill>
          <a:ln>
            <a:noFill/>
          </a:ln>
          <a:effectLst/>
        </p:spPr>
        <p:txBody>
          <a:bodyPr lIns="95782" tIns="47891" rIns="95782" bIns="47891" anchor="ctr"/>
          <a:lstStyle>
            <a:lvl1pPr>
              <a:spcBef>
                <a:spcPct val="20000"/>
              </a:spcBef>
              <a:tabLst>
                <a:tab pos="4343400" algn="r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•"/>
              <a:tabLst>
                <a:tab pos="4343400" algn="r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tabLst>
                <a:tab pos="43434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buChar char="•"/>
              <a:tabLst>
                <a:tab pos="43434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buChar char="•"/>
              <a:tabLst>
                <a:tab pos="43434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3434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3434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3434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343400" algn="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500" dirty="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	</a:t>
            </a:r>
            <a:endParaRPr lang="de-DE" altLang="de-DE" sz="1500" dirty="0">
              <a:ea typeface="Times New Roman" pitchFamily="18" charset="0"/>
              <a:cs typeface="Arial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47968" y="1764617"/>
            <a:ext cx="9654260" cy="116132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7969" y="3133178"/>
            <a:ext cx="9654258" cy="523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10472964" y="1764616"/>
            <a:ext cx="44308" cy="3852000"/>
          </a:xfrm>
          <a:prstGeom prst="rect">
            <a:avLst/>
          </a:prstGeom>
          <a:solidFill>
            <a:srgbClr val="0044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/>
          <a:p>
            <a:pPr lvl="0">
              <a:tabLst>
                <a:tab pos="4343400" algn="r"/>
              </a:tabLst>
            </a:pPr>
            <a:endParaRPr lang="de-DE" sz="1500" dirty="0">
              <a:solidFill>
                <a:srgbClr val="FFFFFF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47969" y="4533952"/>
            <a:ext cx="9648897" cy="356756"/>
          </a:xfrm>
          <a:prstGeom prst="rect">
            <a:avLst/>
          </a:prstGeom>
        </p:spPr>
        <p:txBody>
          <a:bodyPr lIns="72000" tIns="72000" rIns="72000" bIns="72000" anchor="ctr">
            <a:normAutofit/>
          </a:bodyPr>
          <a:lstStyle>
            <a:lvl1pPr marL="0" indent="0" algn="r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47969" y="3920434"/>
            <a:ext cx="9648897" cy="356756"/>
          </a:xfrm>
          <a:prstGeom prst="rect">
            <a:avLst/>
          </a:prstGeom>
        </p:spPr>
        <p:txBody>
          <a:bodyPr lIns="72000" tIns="72000" rIns="72000" bIns="72000" anchor="ctr">
            <a:normAutofit/>
          </a:bodyPr>
          <a:lstStyle>
            <a:lvl1pPr marL="0" indent="0" algn="r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Vortragender</a:t>
            </a:r>
          </a:p>
        </p:txBody>
      </p:sp>
      <p:sp>
        <p:nvSpPr>
          <p:cNvPr id="16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51254" y="973225"/>
            <a:ext cx="8022462" cy="295642"/>
          </a:xfrm>
          <a:prstGeom prst="rect">
            <a:avLst/>
          </a:prstGeom>
        </p:spPr>
        <p:txBody>
          <a:bodyPr lIns="72000" tIns="72000" rIns="72000" bIns="72000" anchor="ctr">
            <a:normAutofit/>
          </a:bodyPr>
          <a:lstStyle>
            <a:lvl1pPr marL="0" indent="0" algn="l">
              <a:buNone/>
              <a:defRPr sz="1400" b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ABTEILUNG CYBER/INFORMATIONSTECHNIK</a:t>
            </a:r>
          </a:p>
        </p:txBody>
      </p:sp>
      <p:sp>
        <p:nvSpPr>
          <p:cNvPr id="20" name="Textplatzhalter 18"/>
          <p:cNvSpPr txBox="1">
            <a:spLocks/>
          </p:cNvSpPr>
          <p:nvPr userDrawn="1"/>
        </p:nvSpPr>
        <p:spPr>
          <a:xfrm>
            <a:off x="10861327" y="83989"/>
            <a:ext cx="886690" cy="8235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66973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5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8"/>
          <p:cNvGrpSpPr>
            <a:grpSpLocks/>
          </p:cNvGrpSpPr>
          <p:nvPr userDrawn="1"/>
        </p:nvGrpSpPr>
        <p:grpSpPr bwMode="auto">
          <a:xfrm>
            <a:off x="110369" y="879929"/>
            <a:ext cx="11992428" cy="63500"/>
            <a:chOff x="56" y="618"/>
            <a:chExt cx="6138" cy="136"/>
          </a:xfrm>
        </p:grpSpPr>
        <p:sp>
          <p:nvSpPr>
            <p:cNvPr id="10" name="Rectangle 16"/>
            <p:cNvSpPr>
              <a:spLocks noChangeArrowheads="1"/>
            </p:cNvSpPr>
            <p:nvPr userDrawn="1"/>
          </p:nvSpPr>
          <p:spPr bwMode="auto">
            <a:xfrm>
              <a:off x="56" y="618"/>
              <a:ext cx="4470" cy="136"/>
            </a:xfrm>
            <a:prstGeom prst="rect">
              <a:avLst/>
            </a:prstGeom>
            <a:solidFill>
              <a:srgbClr val="0044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spcBef>
                  <a:spcPct val="20000"/>
                </a:spcBef>
                <a:tabLst>
                  <a:tab pos="4343400" algn="r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tabLst>
                  <a:tab pos="4343400" algn="r"/>
                </a:tabLst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500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	</a:t>
              </a:r>
              <a:endParaRPr lang="de-DE" altLang="de-DE" sz="15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 userDrawn="1"/>
          </p:nvSpPr>
          <p:spPr bwMode="auto">
            <a:xfrm>
              <a:off x="4526" y="618"/>
              <a:ext cx="1668" cy="136"/>
            </a:xfrm>
            <a:prstGeom prst="rect">
              <a:avLst/>
            </a:prstGeom>
            <a:solidFill>
              <a:srgbClr val="AD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endParaRPr lang="de-DE" altLang="de-DE" sz="1600"/>
            </a:p>
          </p:txBody>
        </p:sp>
      </p:grpSp>
      <p:sp>
        <p:nvSpPr>
          <p:cNvPr id="17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151912" y="1687829"/>
            <a:ext cx="629169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lIns="91423" tIns="45712" rIns="91423" bIns="45712" anchor="ctr">
            <a:norm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de-DE" dirty="0"/>
              <a:t>Nr.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2080279" y="1687829"/>
            <a:ext cx="9219346" cy="3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3" tIns="45712" rIns="91423" bIns="45712" anchor="ctr">
            <a:normAutofit/>
          </a:bodyPr>
          <a:lstStyle>
            <a:lvl1pPr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…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650007" y="1305240"/>
            <a:ext cx="45719" cy="4746848"/>
          </a:xfrm>
          <a:prstGeom prst="rect">
            <a:avLst/>
          </a:prstGeom>
          <a:solidFill>
            <a:srgbClr val="0044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/>
          <a:p>
            <a:pPr lvl="0">
              <a:tabLst>
                <a:tab pos="4343400" algn="r"/>
              </a:tabLst>
            </a:pPr>
            <a:endParaRPr lang="de-DE" sz="1500" dirty="0">
              <a:solidFill>
                <a:srgbClr val="FFFFFF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9" name="Titel 1"/>
          <p:cNvSpPr>
            <a:spLocks noGrp="1"/>
          </p:cNvSpPr>
          <p:nvPr>
            <p:ph type="ctrTitle" hasCustomPrompt="1"/>
          </p:nvPr>
        </p:nvSpPr>
        <p:spPr>
          <a:xfrm>
            <a:off x="2398655" y="46287"/>
            <a:ext cx="7779734" cy="8336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146229" y="2477538"/>
            <a:ext cx="629169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lIns="91423" tIns="45712" rIns="91423" bIns="45712" anchor="ctr">
            <a:norm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de-DE" dirty="0"/>
              <a:t>Nr.</a:t>
            </a:r>
          </a:p>
        </p:txBody>
      </p:sp>
      <p:sp>
        <p:nvSpPr>
          <p:cNvPr id="28" name="Textplatzhalt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2074597" y="2477538"/>
            <a:ext cx="9219346" cy="3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3" tIns="45712" rIns="91423" bIns="45712" anchor="ctr">
            <a:normAutofit/>
          </a:bodyPr>
          <a:lstStyle>
            <a:lvl1pPr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…</a:t>
            </a:r>
          </a:p>
        </p:txBody>
      </p:sp>
      <p:sp>
        <p:nvSpPr>
          <p:cNvPr id="30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151913" y="3258011"/>
            <a:ext cx="629169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lIns="91423" tIns="45712" rIns="91423" bIns="45712" anchor="ctr">
            <a:norm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de-DE" dirty="0"/>
              <a:t>Nr.</a:t>
            </a:r>
          </a:p>
        </p:txBody>
      </p:sp>
      <p:sp>
        <p:nvSpPr>
          <p:cNvPr id="31" name="Textplatzhalt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2080280" y="3258011"/>
            <a:ext cx="9219346" cy="3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3" tIns="45712" rIns="91423" bIns="45712" anchor="ctr">
            <a:normAutofit/>
          </a:bodyPr>
          <a:lstStyle>
            <a:lvl1pPr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…</a:t>
            </a:r>
          </a:p>
        </p:txBody>
      </p:sp>
      <p:sp>
        <p:nvSpPr>
          <p:cNvPr id="32" name="Textplatzhalt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1133231" y="4085249"/>
            <a:ext cx="629169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lIns="91423" tIns="45712" rIns="91423" bIns="45712" anchor="ctr">
            <a:norm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de-DE" dirty="0"/>
              <a:t>Nr.</a:t>
            </a:r>
          </a:p>
        </p:txBody>
      </p:sp>
      <p:sp>
        <p:nvSpPr>
          <p:cNvPr id="33" name="Textplatzhalt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2061598" y="4085249"/>
            <a:ext cx="9219346" cy="3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3" tIns="45712" rIns="91423" bIns="45712" anchor="ctr">
            <a:normAutofit/>
          </a:bodyPr>
          <a:lstStyle>
            <a:lvl1pPr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…</a:t>
            </a:r>
          </a:p>
        </p:txBody>
      </p:sp>
      <p:sp>
        <p:nvSpPr>
          <p:cNvPr id="34" name="Textplatzhalt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133231" y="4885097"/>
            <a:ext cx="629169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lIns="91423" tIns="45712" rIns="91423" bIns="45712" anchor="ctr">
            <a:normAutofit/>
          </a:bodyPr>
          <a:lstStyle>
            <a:lvl1pPr marL="0" indent="0" algn="ctr">
              <a:buNone/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de-DE" dirty="0"/>
              <a:t>Nr.</a:t>
            </a:r>
          </a:p>
        </p:txBody>
      </p:sp>
      <p:sp>
        <p:nvSpPr>
          <p:cNvPr id="35" name="Textplatzhalt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2061598" y="4885097"/>
            <a:ext cx="9219346" cy="3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3" tIns="45712" rIns="91423" bIns="45712" anchor="ctr">
            <a:normAutofit/>
          </a:bodyPr>
          <a:lstStyle>
            <a:lvl1pPr>
              <a:defRPr lang="de-DE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309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 userDrawn="1">
          <p15:clr>
            <a:srgbClr val="FBAE40"/>
          </p15:clr>
        </p15:guide>
        <p15:guide id="2" pos="71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10369" y="879929"/>
            <a:ext cx="11992428" cy="63500"/>
            <a:chOff x="56" y="618"/>
            <a:chExt cx="6138" cy="136"/>
          </a:xfrm>
        </p:grpSpPr>
        <p:sp>
          <p:nvSpPr>
            <p:cNvPr id="11" name="Rectangle 16"/>
            <p:cNvSpPr>
              <a:spLocks noChangeArrowheads="1"/>
            </p:cNvSpPr>
            <p:nvPr userDrawn="1"/>
          </p:nvSpPr>
          <p:spPr bwMode="auto">
            <a:xfrm>
              <a:off x="56" y="618"/>
              <a:ext cx="4470" cy="136"/>
            </a:xfrm>
            <a:prstGeom prst="rect">
              <a:avLst/>
            </a:prstGeom>
            <a:solidFill>
              <a:srgbClr val="0044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tabLst>
                  <a:tab pos="4343400" algn="r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tabLst>
                  <a:tab pos="4343400" algn="r"/>
                </a:tabLst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500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	</a:t>
              </a:r>
              <a:endParaRPr lang="de-DE" altLang="de-DE" sz="15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 userDrawn="1"/>
          </p:nvSpPr>
          <p:spPr bwMode="auto">
            <a:xfrm>
              <a:off x="4526" y="618"/>
              <a:ext cx="1668" cy="136"/>
            </a:xfrm>
            <a:prstGeom prst="rect">
              <a:avLst/>
            </a:prstGeom>
            <a:solidFill>
              <a:srgbClr val="AD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endParaRPr lang="de-DE" altLang="de-DE" sz="1600"/>
            </a:p>
          </p:txBody>
        </p:sp>
      </p:grp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398655" y="46287"/>
            <a:ext cx="7779734" cy="8336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</p:spTree>
    <p:extLst>
      <p:ext uri="{BB962C8B-B14F-4D97-AF65-F5344CB8AC3E}">
        <p14:creationId xmlns:p14="http://schemas.microsoft.com/office/powerpoint/2010/main" val="55323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10369" y="879929"/>
            <a:ext cx="11992428" cy="63500"/>
            <a:chOff x="56" y="618"/>
            <a:chExt cx="6138" cy="136"/>
          </a:xfrm>
        </p:grpSpPr>
        <p:sp>
          <p:nvSpPr>
            <p:cNvPr id="11" name="Rectangle 16"/>
            <p:cNvSpPr>
              <a:spLocks noChangeArrowheads="1"/>
            </p:cNvSpPr>
            <p:nvPr userDrawn="1"/>
          </p:nvSpPr>
          <p:spPr bwMode="auto">
            <a:xfrm>
              <a:off x="56" y="618"/>
              <a:ext cx="4470" cy="136"/>
            </a:xfrm>
            <a:prstGeom prst="rect">
              <a:avLst/>
            </a:prstGeom>
            <a:solidFill>
              <a:srgbClr val="0044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tabLst>
                  <a:tab pos="4343400" algn="r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tabLst>
                  <a:tab pos="4343400" algn="r"/>
                </a:tabLst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500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	</a:t>
              </a:r>
              <a:endParaRPr lang="de-DE" altLang="de-DE" sz="15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 userDrawn="1"/>
          </p:nvSpPr>
          <p:spPr bwMode="auto">
            <a:xfrm>
              <a:off x="4526" y="618"/>
              <a:ext cx="1668" cy="136"/>
            </a:xfrm>
            <a:prstGeom prst="rect">
              <a:avLst/>
            </a:prstGeom>
            <a:solidFill>
              <a:srgbClr val="AD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endParaRPr lang="de-DE" altLang="de-DE" sz="1600"/>
            </a:p>
          </p:txBody>
        </p:sp>
      </p:grp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398655" y="46287"/>
            <a:ext cx="7779734" cy="8336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79583"/>
            <a:ext cx="5181600" cy="40973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9582"/>
            <a:ext cx="5181600" cy="40973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38201" y="1097423"/>
            <a:ext cx="105156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82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a_Innenhaltsseite mit Foli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32440F1E-57CB-CD42-8DB8-9C13D492F3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8" y="1259999"/>
            <a:ext cx="11160124" cy="5681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 typeface="+mj-lt"/>
              <a:buNone/>
              <a:defRPr sz="3200" b="0" i="0">
                <a:solidFill>
                  <a:srgbClr val="6463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04088" indent="-274320">
              <a:buSzPct val="90000"/>
              <a:buFont typeface="Arial" pitchFamily="34" charset="0"/>
              <a:buChar char="•"/>
              <a:defRPr sz="2800" b="0">
                <a:solidFill>
                  <a:schemeClr val="tx2"/>
                </a:solidFill>
                <a:latin typeface="+mj-lt"/>
              </a:defRPr>
            </a:lvl2pPr>
            <a:lvl3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3pPr>
            <a:lvl4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4pPr>
            <a:lvl5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5pPr>
            <a:lvl6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6pPr>
            <a:lvl7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7pPr>
            <a:lvl8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8pPr>
            <a:lvl9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de-DE" dirty="0">
                <a:solidFill>
                  <a:srgbClr val="484847"/>
                </a:solidFill>
              </a:rPr>
              <a:t>Headline hinzufügen, </a:t>
            </a:r>
            <a:r>
              <a:rPr lang="de-DE" dirty="0" err="1">
                <a:solidFill>
                  <a:srgbClr val="484847"/>
                </a:solidFill>
              </a:rPr>
              <a:t>Verdana</a:t>
            </a:r>
            <a:r>
              <a:rPr lang="de-DE" dirty="0">
                <a:solidFill>
                  <a:srgbClr val="484847"/>
                </a:solidFill>
              </a:rPr>
              <a:t> Standard 75k</a:t>
            </a:r>
            <a:endParaRPr lang="de-DE" noProof="0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99F6FEC-EFC8-F24C-B830-A45CD7929F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9999" y="3060000"/>
            <a:ext cx="11136063" cy="3404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 typeface="+mj-lt"/>
              <a:buNone/>
              <a:defRPr sz="2000" b="0" i="0">
                <a:solidFill>
                  <a:srgbClr val="4848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04088" indent="-274320">
              <a:buSzPct val="90000"/>
              <a:buFont typeface="Arial" pitchFamily="34" charset="0"/>
              <a:buChar char="•"/>
              <a:defRPr sz="2800" b="0">
                <a:solidFill>
                  <a:schemeClr val="tx2"/>
                </a:solidFill>
                <a:latin typeface="+mj-lt"/>
              </a:defRPr>
            </a:lvl2pPr>
            <a:lvl3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3pPr>
            <a:lvl4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4pPr>
            <a:lvl5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5pPr>
            <a:lvl6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6pPr>
            <a:lvl7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7pPr>
            <a:lvl8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8pPr>
            <a:lvl9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Fließtext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752D2064-87D0-1E40-8A68-C0BF7234E1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15938" y="1980000"/>
            <a:ext cx="11136063" cy="423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 typeface="+mj-lt"/>
              <a:buNone/>
              <a:defRPr sz="2400" b="0" i="0">
                <a:solidFill>
                  <a:srgbClr val="9D9D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04088" indent="-274320">
              <a:buSzPct val="90000"/>
              <a:buFont typeface="Arial" pitchFamily="34" charset="0"/>
              <a:buChar char="•"/>
              <a:defRPr sz="2800" b="0">
                <a:solidFill>
                  <a:schemeClr val="tx2"/>
                </a:solidFill>
                <a:latin typeface="+mj-lt"/>
              </a:defRPr>
            </a:lvl2pPr>
            <a:lvl3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3pPr>
            <a:lvl4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4pPr>
            <a:lvl5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5pPr>
            <a:lvl6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6pPr>
            <a:lvl7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7pPr>
            <a:lvl8pPr marL="357188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8pPr>
            <a:lvl9pPr marL="360000" indent="-432000">
              <a:buFont typeface="+mj-lt"/>
              <a:buAutoNum type="arabicPeriod"/>
              <a:defRPr sz="2800" b="1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Subheadline hinzufügen </a:t>
            </a:r>
          </a:p>
        </p:txBody>
      </p:sp>
    </p:spTree>
    <p:extLst>
      <p:ext uri="{BB962C8B-B14F-4D97-AF65-F5344CB8AC3E}">
        <p14:creationId xmlns:p14="http://schemas.microsoft.com/office/powerpoint/2010/main" val="257644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10369" y="879929"/>
            <a:ext cx="11992428" cy="63500"/>
            <a:chOff x="56" y="618"/>
            <a:chExt cx="6138" cy="136"/>
          </a:xfrm>
        </p:grpSpPr>
        <p:sp>
          <p:nvSpPr>
            <p:cNvPr id="11" name="Rectangle 16"/>
            <p:cNvSpPr>
              <a:spLocks noChangeArrowheads="1"/>
            </p:cNvSpPr>
            <p:nvPr userDrawn="1"/>
          </p:nvSpPr>
          <p:spPr bwMode="auto">
            <a:xfrm>
              <a:off x="56" y="618"/>
              <a:ext cx="4470" cy="136"/>
            </a:xfrm>
            <a:prstGeom prst="rect">
              <a:avLst/>
            </a:prstGeom>
            <a:solidFill>
              <a:srgbClr val="0044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tabLst>
                  <a:tab pos="4343400" algn="r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tabLst>
                  <a:tab pos="4343400" algn="r"/>
                </a:tabLst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500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	</a:t>
              </a:r>
              <a:endParaRPr lang="de-DE" altLang="de-DE" sz="15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 userDrawn="1"/>
          </p:nvSpPr>
          <p:spPr bwMode="auto">
            <a:xfrm>
              <a:off x="4526" y="618"/>
              <a:ext cx="1668" cy="136"/>
            </a:xfrm>
            <a:prstGeom prst="rect">
              <a:avLst/>
            </a:prstGeom>
            <a:solidFill>
              <a:srgbClr val="AD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endParaRPr lang="de-DE" altLang="de-DE" sz="1600"/>
            </a:p>
          </p:txBody>
        </p:sp>
      </p:grp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398655" y="46287"/>
            <a:ext cx="7779734" cy="8336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</p:spTree>
    <p:extLst>
      <p:ext uri="{BB962C8B-B14F-4D97-AF65-F5344CB8AC3E}">
        <p14:creationId xmlns:p14="http://schemas.microsoft.com/office/powerpoint/2010/main" val="307655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Col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4"/>
          <a:stretch/>
        </p:blipFill>
        <p:spPr bwMode="auto">
          <a:xfrm>
            <a:off x="66492" y="6218"/>
            <a:ext cx="2061210" cy="1094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05838" y="6596063"/>
            <a:ext cx="11959167" cy="0"/>
          </a:xfrm>
          <a:prstGeom prst="line">
            <a:avLst/>
          </a:prstGeom>
          <a:noFill/>
          <a:ln w="9525">
            <a:solidFill>
              <a:srgbClr val="8C909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/>
          <a:lstStyle/>
          <a:p>
            <a:endParaRPr lang="de-DE" sz="1050">
              <a:latin typeface="BundesSans Regular" panose="020B0002030500000203" pitchFamily="34" charset="0"/>
            </a:endParaRPr>
          </a:p>
        </p:txBody>
      </p:sp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10369" y="879929"/>
            <a:ext cx="11992428" cy="63500"/>
            <a:chOff x="56" y="618"/>
            <a:chExt cx="6138" cy="136"/>
          </a:xfrm>
        </p:grpSpPr>
        <p:sp>
          <p:nvSpPr>
            <p:cNvPr id="11" name="Rectangle 16"/>
            <p:cNvSpPr>
              <a:spLocks noChangeArrowheads="1"/>
            </p:cNvSpPr>
            <p:nvPr userDrawn="1"/>
          </p:nvSpPr>
          <p:spPr bwMode="auto">
            <a:xfrm>
              <a:off x="56" y="618"/>
              <a:ext cx="4470" cy="136"/>
            </a:xfrm>
            <a:prstGeom prst="rect">
              <a:avLst/>
            </a:prstGeom>
            <a:solidFill>
              <a:srgbClr val="0044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tabLst>
                  <a:tab pos="4343400" algn="r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tabLst>
                  <a:tab pos="4343400" algn="r"/>
                </a:tabLst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500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	</a:t>
              </a:r>
              <a:endParaRPr lang="de-DE" altLang="de-DE" sz="15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 userDrawn="1"/>
          </p:nvSpPr>
          <p:spPr bwMode="auto">
            <a:xfrm>
              <a:off x="4526" y="618"/>
              <a:ext cx="1668" cy="136"/>
            </a:xfrm>
            <a:prstGeom prst="rect">
              <a:avLst/>
            </a:prstGeom>
            <a:solidFill>
              <a:srgbClr val="AD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endParaRPr lang="de-DE" altLang="de-DE" sz="1600"/>
            </a:p>
          </p:txBody>
        </p:sp>
      </p:grp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398654" y="46287"/>
            <a:ext cx="8733489" cy="83364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</p:spTree>
    <p:extLst>
      <p:ext uri="{BB962C8B-B14F-4D97-AF65-F5344CB8AC3E}">
        <p14:creationId xmlns:p14="http://schemas.microsoft.com/office/powerpoint/2010/main" val="276127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2FC95-C114-4D93-83D4-746CDE1F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22" y="25400"/>
            <a:ext cx="11425767" cy="88265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97C91D-FC9A-49B8-9CE6-35CD99B411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German CID Service - Overview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CBC9FD-2E7F-4878-9322-22A5FF91F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4D908F-3A72-49F5-ACA4-2088E7EB94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FD3CCA-33C6-4AC0-83EA-86CBCB814AE1}" type="datetime1">
              <a:rPr lang="en-US" smtClean="0"/>
              <a:t>1/23/2026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20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10369" y="879929"/>
            <a:ext cx="11992428" cy="63500"/>
            <a:chOff x="56" y="618"/>
            <a:chExt cx="6138" cy="136"/>
          </a:xfrm>
        </p:grpSpPr>
        <p:sp>
          <p:nvSpPr>
            <p:cNvPr id="11" name="Rectangle 16"/>
            <p:cNvSpPr>
              <a:spLocks noChangeArrowheads="1"/>
            </p:cNvSpPr>
            <p:nvPr userDrawn="1"/>
          </p:nvSpPr>
          <p:spPr bwMode="auto">
            <a:xfrm>
              <a:off x="56" y="618"/>
              <a:ext cx="4470" cy="136"/>
            </a:xfrm>
            <a:prstGeom prst="rect">
              <a:avLst/>
            </a:prstGeom>
            <a:solidFill>
              <a:srgbClr val="0044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tabLst>
                  <a:tab pos="4343400" algn="r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tabLst>
                  <a:tab pos="4343400" algn="r"/>
                </a:tabLst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4343400" algn="r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500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	</a:t>
              </a:r>
              <a:endParaRPr lang="de-DE" altLang="de-DE" sz="15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 userDrawn="1"/>
          </p:nvSpPr>
          <p:spPr bwMode="auto">
            <a:xfrm>
              <a:off x="4526" y="618"/>
              <a:ext cx="1668" cy="136"/>
            </a:xfrm>
            <a:prstGeom prst="rect">
              <a:avLst/>
            </a:prstGeom>
            <a:solidFill>
              <a:srgbClr val="AD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endParaRPr lang="de-DE" altLang="de-DE" sz="1600"/>
            </a:p>
          </p:txBody>
        </p:sp>
      </p:grp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398655" y="46287"/>
            <a:ext cx="7779734" cy="8336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</p:spTree>
    <p:extLst>
      <p:ext uri="{BB962C8B-B14F-4D97-AF65-F5344CB8AC3E}">
        <p14:creationId xmlns:p14="http://schemas.microsoft.com/office/powerpoint/2010/main" val="15663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0758" y="357650"/>
            <a:ext cx="8361751" cy="777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105834" y="6596063"/>
            <a:ext cx="11959167" cy="0"/>
          </a:xfrm>
          <a:prstGeom prst="line">
            <a:avLst/>
          </a:prstGeom>
          <a:noFill/>
          <a:ln w="9525">
            <a:solidFill>
              <a:srgbClr val="8C909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/>
          <a:lstStyle/>
          <a:p>
            <a:endParaRPr lang="de-DE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18"/>
          <p:cNvSpPr txBox="1">
            <a:spLocks/>
          </p:cNvSpPr>
          <p:nvPr userDrawn="1"/>
        </p:nvSpPr>
        <p:spPr>
          <a:xfrm>
            <a:off x="3319408" y="2547767"/>
            <a:ext cx="886690" cy="8235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36417" y="6616843"/>
            <a:ext cx="2685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-General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 and Cyber 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007535" y="6613131"/>
            <a:ext cx="2182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492167" y="6606703"/>
            <a:ext cx="441213" cy="221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07EE35-088E-48C8-A732-5682185CA562}" type="slidenum">
              <a:rPr lang="de-DE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818E74-122D-424B-83C8-2C7DD1D9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65339" cy="9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5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81" r:id="rId4"/>
    <p:sldLayoutId id="2147483693" r:id="rId5"/>
    <p:sldLayoutId id="2147483697" r:id="rId6"/>
    <p:sldLayoutId id="2147483698" r:id="rId7"/>
    <p:sldLayoutId id="2147483700" r:id="rId8"/>
    <p:sldLayoutId id="214748370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27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Relationship Id="rId9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google.de/url?sa=i&amp;rct=j&amp;q=&amp;esrc=s&amp;source=images&amp;cd=&amp;cad=rja&amp;uact=8&amp;ved=0ahUKEwih0svBx5PWAhVOJVAKHeCMA-wQjRwIBw&amp;url=https://www.cnet.com/news/were-fighting-an-invisible-war-in-cyberspace/&amp;psig=AFQjCNEmVpi8_MN1kg_YeIE5huFwDlFhKA&amp;ust=1504890298161937" TargetMode="External"/><Relationship Id="rId7" Type="http://schemas.openxmlformats.org/officeDocument/2006/relationships/hyperlink" Target="https://www.google.de/url?sa=i&amp;rct=j&amp;q=&amp;esrc=s&amp;source=images&amp;cd=&amp;cad=rja&amp;uact=8&amp;ved=0ahUKEwj7g4rSyJPWAhVHEVAKHZdTDpEQjRwIBw&amp;url=https://prezi.com/x448rgh-sxlt/das-elektromagnetische-spektrum/&amp;psig=AFQjCNFZp_ZXxkuZOXwT67FSnprtYpx7CQ&amp;ust=15048904066515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://www.google.de/url?sa=i&amp;rct=j&amp;q=&amp;esrc=s&amp;source=images&amp;cd=&amp;cad=rja&amp;uact=8&amp;ved=0ahUKEwimmP2a8rnYAhUCzaQKHQPOD9QQjRwIBw&amp;url=http://www.360gradpanoramafoto.de/&amp;psig=AOvVaw28hs6VULLJG1VBLItblItt&amp;ust=15150033858590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sa=i&amp;rct=j&amp;q=&amp;esrc=s&amp;source=images&amp;cd=&amp;cad=rja&amp;uact=8&amp;ved=0ahUKEwjQvs6wlJzTAhXBvBQKHUhnBqgQjRwIBw&amp;url=https://de.wikipedia.org/wiki/Bundesnachrichtendienst&amp;bvm=bv.152180690,d.ZGg&amp;psig=AFQjCNFuJb0W94OD3ONZrOUkJ04bj_gGPg&amp;ust=1491991695132200" TargetMode="External"/><Relationship Id="rId13" Type="http://schemas.openxmlformats.org/officeDocument/2006/relationships/image" Target="../media/image29.png"/><Relationship Id="rId18" Type="http://schemas.openxmlformats.org/officeDocument/2006/relationships/hyperlink" Target="https://www.google.de/url?sa=i&amp;rct=j&amp;q=&amp;esrc=s&amp;source=images&amp;cd=&amp;cad=rja&amp;uact=8&amp;ved=0ahUKEwiYm7bIlJzTAhXCtBQKHWtdBpcQjRwIBw&amp;url=https://de.wikipedia.org/wiki/Bundesamt_f%C3%BCr_Verfassungsschutz&amp;bvm=bv.152180690,d.ZGg&amp;psig=AFQjCNHmtrSbEdtBwRdw9-EfJl77gaB3wQ&amp;ust=1491991748457978" TargetMode="External"/><Relationship Id="rId26" Type="http://schemas.openxmlformats.org/officeDocument/2006/relationships/image" Target="../media/image39.jpeg"/><Relationship Id="rId3" Type="http://schemas.openxmlformats.org/officeDocument/2006/relationships/image" Target="../media/image24.png"/><Relationship Id="rId21" Type="http://schemas.openxmlformats.org/officeDocument/2006/relationships/image" Target="../media/image34.jpeg"/><Relationship Id="rId7" Type="http://schemas.openxmlformats.org/officeDocument/2006/relationships/image" Target="../media/image26.png"/><Relationship Id="rId12" Type="http://schemas.openxmlformats.org/officeDocument/2006/relationships/hyperlink" Target="https://www.google.de/url?sa=i&amp;rct=j&amp;q=&amp;esrc=s&amp;source=images&amp;cd=&amp;cad=rja&amp;uact=8&amp;ved=0ahUKEwj51-CwlZzTAhXDORQKHSqCDwQQjRwIBw&amp;url=https://de.wikipedia.org/wiki/Bundeszollverwaltung&amp;bvm=bv.152180690,d.ZGg&amp;psig=AFQjCNFs4E4eqVcTdMxGxOYZTi6_VjfXCw&amp;ust=1491991971622992" TargetMode="External"/><Relationship Id="rId17" Type="http://schemas.openxmlformats.org/officeDocument/2006/relationships/image" Target="../media/image31.jpe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google.de/url?sa=i&amp;rct=j&amp;q=&amp;esrc=s&amp;source=images&amp;cd=&amp;cad=rja&amp;uact=8&amp;ved=0ahUKEwjjvseWkZzTAhVJUBQKHccBCVcQjRwIBw&amp;url=http://www.bmi.bund.de/DE/Themen/Sport/Sportfoerderung/Spitzensportfoerderung-Bpol/spitzensportfoerderung-bpol_node.html&amp;bvm=bv.152180690,d.ZGg&amp;psig=AFQjCNEHIEmK3_75-I4aaHXyvmECXlzkYQ&amp;ust=1491990844572693" TargetMode="Externa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de/url?sa=i&amp;rct=j&amp;q=&amp;esrc=s&amp;source=images&amp;cd=&amp;cad=rja&amp;uact=8&amp;ved=0ahUKEwi4peT7kZzTAhWBaxQKHXNbC4AQjRwIBw&amp;url=https://de.wikipedia.org/wiki/Amt_f%C3%BCr_den_Milit%C3%A4rischen_Abschirmdienst&amp;bvm=bv.152180690,d.ZGg&amp;psig=AFQjCNEzEpxKs9dG7_YfnNe7er__8GjBqw&amp;ust=1491991044565754" TargetMode="External"/><Relationship Id="rId11" Type="http://schemas.openxmlformats.org/officeDocument/2006/relationships/image" Target="../media/image28.png"/><Relationship Id="rId24" Type="http://schemas.openxmlformats.org/officeDocument/2006/relationships/image" Target="../media/image37.jpe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6.jpeg"/><Relationship Id="rId10" Type="http://schemas.openxmlformats.org/officeDocument/2006/relationships/hyperlink" Target="https://www.google.de/url?sa=i&amp;rct=j&amp;q=&amp;esrc=s&amp;source=images&amp;cd=&amp;cad=rja&amp;uact=8&amp;ved=0ahUKEwjCibP5lJzTAhUJPxQKHRxEAmoQjRwIBw&amp;url=https://de.wikipedia.org/wiki/Bundesamt_f%C3%BCr_Bev%C3%B6lkerungsschutz_und_Katastrophenhilfe&amp;bvm=bv.152180690,d.ZGg&amp;psig=AFQjCNGhmHIMFaeoRZZeBr6G_rwRPFrHIQ&amp;ust=1491991839469339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s://www.google.de/url?sa=i&amp;rct=j&amp;q=&amp;esrc=s&amp;source=images&amp;cd=&amp;cad=rja&amp;uact=8&amp;ved=0ahUKEwjt4_-okZzTAhWC7xQKHSx4BFoQjRwIBw&amp;url=https://de.wikipedia.org/wiki/Bundeskriminalamt_(Deutschland)&amp;bvm=bv.152180690,d.ZGg&amp;psig=AFQjCNG5sUSQ-T_U3jJDALSGCzjW2UXEvg&amp;ust=1491990877469915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www.google.de/url?sa=i&amp;rct=j&amp;q=&amp;esrc=s&amp;source=images&amp;cd=&amp;cad=rja&amp;uact=8&amp;ved=0ahUKEwiOqav0kJzTAhXJvxQKHZ1uCRoQjRwIBw&amp;url=https://de.wikipedia.org/wiki/Datei:Bundesamt_f%C3%BCr_Sicherheit_in_der_Informationstechnik_Logo.svg&amp;bvm=bv.152180690,d.ZGg&amp;psig=AFQjCNGwwANooJ9kyVCPHO-EVHQYisbtww&amp;ust=1491990716706125" TargetMode="External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2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7968" y="1764617"/>
            <a:ext cx="9654260" cy="1227158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dirty="0"/>
              <a:t>Strengthening Cyber and IT Resilience</a:t>
            </a:r>
            <a:br>
              <a:rPr lang="en-US" dirty="0"/>
            </a:br>
            <a:r>
              <a:rPr lang="en-US" dirty="0"/>
              <a:t>across the Bundeswehr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7969" y="3133178"/>
            <a:ext cx="9654258" cy="169870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/>
              <a:t>CDAO Defence UK</a:t>
            </a:r>
            <a:br>
              <a:rPr lang="de-DE" sz="1800" b="1" dirty="0"/>
            </a:br>
            <a:endParaRPr lang="de-DE" dirty="0"/>
          </a:p>
          <a:p>
            <a:r>
              <a:rPr lang="de-DE" dirty="0"/>
              <a:t>Captain (Navy) Daniel Prenzel, </a:t>
            </a:r>
            <a:br>
              <a:rPr lang="de-DE" dirty="0"/>
            </a:br>
            <a:r>
              <a:rPr lang="en-US" dirty="0"/>
              <a:t>Directorate-General for Innovation and Cyber</a:t>
            </a:r>
          </a:p>
          <a:p>
            <a:r>
              <a:rPr lang="en-US" dirty="0"/>
              <a:t>Policy, Planning and Procurement, Cyber and Information Systems Branch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47968" y="4704584"/>
            <a:ext cx="9648897" cy="1072369"/>
          </a:xfrm>
        </p:spPr>
        <p:txBody>
          <a:bodyPr>
            <a:normAutofit/>
          </a:bodyPr>
          <a:lstStyle/>
          <a:p>
            <a:r>
              <a:rPr lang="de-DE" sz="1600" dirty="0"/>
              <a:t>27 </a:t>
            </a:r>
            <a:r>
              <a:rPr lang="de-DE" sz="1600" dirty="0" err="1"/>
              <a:t>January</a:t>
            </a:r>
            <a:r>
              <a:rPr lang="de-DE" sz="1600" dirty="0"/>
              <a:t> 2026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51254" y="1004047"/>
            <a:ext cx="8022462" cy="29564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de-DE" dirty="0"/>
              <a:t>DIRECTORATE-GENERAL INNOVATION AND CYBER</a:t>
            </a:r>
            <a:r>
              <a:rPr lang="en-US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4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AndroidAuto-AppleCarPlay-Logos-2019-large.jpg">
            <a:extLst>
              <a:ext uri="{FF2B5EF4-FFF2-40B4-BE49-F238E27FC236}">
                <a16:creationId xmlns:a16="http://schemas.microsoft.com/office/drawing/2014/main" id="{5A24A841-C239-4600-A318-79722E556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4" y="2048952"/>
            <a:ext cx="1468223" cy="5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6E9AFD8-968A-4724-9EE0-45CA8D3E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Defined Defence – Target Architecture</a:t>
            </a:r>
          </a:p>
        </p:txBody>
      </p:sp>
      <p:pic>
        <p:nvPicPr>
          <p:cNvPr id="1026" name="Picture 2" descr="Kostenlose Vektorgrafiken zum Thema Wagen">
            <a:extLst>
              <a:ext uri="{FF2B5EF4-FFF2-40B4-BE49-F238E27FC236}">
                <a16:creationId xmlns:a16="http://schemas.microsoft.com/office/drawing/2014/main" id="{59C7C0F6-F998-4086-AFB3-2CB30995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6" y="1513112"/>
            <a:ext cx="1594620" cy="7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BECF4D1-B85D-4D9C-A2C4-8F7B72FEED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72" y="2735520"/>
            <a:ext cx="879928" cy="879928"/>
          </a:xfrm>
          <a:prstGeom prst="rect">
            <a:avLst/>
          </a:prstGeom>
        </p:spPr>
      </p:pic>
      <p:pic>
        <p:nvPicPr>
          <p:cNvPr id="1032" name="Picture 8" descr="Internet Explorer Logo PNG Bild">
            <a:extLst>
              <a:ext uri="{FF2B5EF4-FFF2-40B4-BE49-F238E27FC236}">
                <a16:creationId xmlns:a16="http://schemas.microsoft.com/office/drawing/2014/main" id="{00297706-D453-47F4-970F-8987B2A9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70" y="4216179"/>
            <a:ext cx="879930" cy="8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lefon Symbol">
            <a:extLst>
              <a:ext uri="{FF2B5EF4-FFF2-40B4-BE49-F238E27FC236}">
                <a16:creationId xmlns:a16="http://schemas.microsoft.com/office/drawing/2014/main" id="{6B6A632F-8103-43B5-B0B0-BAC31686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4216179"/>
            <a:ext cx="879930" cy="8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st Symbol">
            <a:extLst>
              <a:ext uri="{FF2B5EF4-FFF2-40B4-BE49-F238E27FC236}">
                <a16:creationId xmlns:a16="http://schemas.microsoft.com/office/drawing/2014/main" id="{D721020C-67EF-4660-B93B-EF3557FC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7" y="5039931"/>
            <a:ext cx="879931" cy="8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usik Symbol">
            <a:extLst>
              <a:ext uri="{FF2B5EF4-FFF2-40B4-BE49-F238E27FC236}">
                <a16:creationId xmlns:a16="http://schemas.microsoft.com/office/drawing/2014/main" id="{DCA5633E-4330-44FE-A59F-6BD9F48C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90" y="5039932"/>
            <a:ext cx="879930" cy="8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arten Symbol">
            <a:extLst>
              <a:ext uri="{FF2B5EF4-FFF2-40B4-BE49-F238E27FC236}">
                <a16:creationId xmlns:a16="http://schemas.microsoft.com/office/drawing/2014/main" id="{B0A00A23-7AB8-4EB7-98BA-0CBDAFCC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0" y="4216179"/>
            <a:ext cx="879930" cy="8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0BDBF3D-13F0-41F2-AD22-BC9B3969C07C}"/>
              </a:ext>
            </a:extLst>
          </p:cNvPr>
          <p:cNvCxnSpPr>
            <a:stCxn id="10" idx="0"/>
            <a:endCxn id="1026" idx="2"/>
          </p:cNvCxnSpPr>
          <p:nvPr/>
        </p:nvCxnSpPr>
        <p:spPr>
          <a:xfrm flipV="1">
            <a:off x="1888636" y="2310422"/>
            <a:ext cx="0" cy="4250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BC84EA0-BD12-4309-AA6A-30D5D6E29F1A}"/>
              </a:ext>
            </a:extLst>
          </p:cNvPr>
          <p:cNvCxnSpPr>
            <a:stCxn id="1040" idx="0"/>
            <a:endCxn id="10" idx="2"/>
          </p:cNvCxnSpPr>
          <p:nvPr/>
        </p:nvCxnSpPr>
        <p:spPr>
          <a:xfrm flipV="1">
            <a:off x="986405" y="3615448"/>
            <a:ext cx="902231" cy="60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BA95DDBF-845C-4FCF-B19A-19B8A8C4DC7F}"/>
              </a:ext>
            </a:extLst>
          </p:cNvPr>
          <p:cNvCxnSpPr>
            <a:stCxn id="1032" idx="0"/>
            <a:endCxn id="10" idx="2"/>
          </p:cNvCxnSpPr>
          <p:nvPr/>
        </p:nvCxnSpPr>
        <p:spPr>
          <a:xfrm flipH="1" flipV="1">
            <a:off x="1888636" y="3615448"/>
            <a:ext cx="14299" cy="60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9F75B03-E7DD-43C1-BB66-52E113C943B3}"/>
              </a:ext>
            </a:extLst>
          </p:cNvPr>
          <p:cNvCxnSpPr>
            <a:stCxn id="1034" idx="0"/>
            <a:endCxn id="10" idx="2"/>
          </p:cNvCxnSpPr>
          <p:nvPr/>
        </p:nvCxnSpPr>
        <p:spPr>
          <a:xfrm flipH="1" flipV="1">
            <a:off x="1888636" y="3615448"/>
            <a:ext cx="989731" cy="60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Zyklus lade">
            <a:extLst>
              <a:ext uri="{FF2B5EF4-FFF2-40B4-BE49-F238E27FC236}">
                <a16:creationId xmlns:a16="http://schemas.microsoft.com/office/drawing/2014/main" id="{C0885570-A68E-4B01-9A54-24B5AEF2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5520">
            <a:off x="3378733" y="1586230"/>
            <a:ext cx="651074" cy="6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E62BC3CA-EA89-453B-A851-AD2549B24811}"/>
              </a:ext>
            </a:extLst>
          </p:cNvPr>
          <p:cNvSpPr txBox="1"/>
          <p:nvPr/>
        </p:nvSpPr>
        <p:spPr>
          <a:xfrm>
            <a:off x="3125823" y="1145488"/>
            <a:ext cx="20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Innovation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45D403B-E011-4015-9ED0-E284CD9C633A}"/>
              </a:ext>
            </a:extLst>
          </p:cNvPr>
          <p:cNvSpPr txBox="1"/>
          <p:nvPr/>
        </p:nvSpPr>
        <p:spPr>
          <a:xfrm>
            <a:off x="3732490" y="2013233"/>
            <a:ext cx="20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approx. 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4" name="Picture 18" descr="Zyklus lade">
            <a:extLst>
              <a:ext uri="{FF2B5EF4-FFF2-40B4-BE49-F238E27FC236}">
                <a16:creationId xmlns:a16="http://schemas.microsoft.com/office/drawing/2014/main" id="{A8542AB0-8D11-4018-B329-ABAF3DDA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5520">
            <a:off x="3386169" y="2842601"/>
            <a:ext cx="651074" cy="6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205AFC64-851E-4C5C-9B2E-6EB249CCE1C4}"/>
              </a:ext>
            </a:extLst>
          </p:cNvPr>
          <p:cNvSpPr txBox="1"/>
          <p:nvPr/>
        </p:nvSpPr>
        <p:spPr>
          <a:xfrm>
            <a:off x="3780598" y="3314989"/>
            <a:ext cx="20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approx. 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6" name="Picture 18" descr="Zyklus lade">
            <a:extLst>
              <a:ext uri="{FF2B5EF4-FFF2-40B4-BE49-F238E27FC236}">
                <a16:creationId xmlns:a16="http://schemas.microsoft.com/office/drawing/2014/main" id="{8961BE8C-9673-496B-80A7-9DD2062A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5520">
            <a:off x="3382453" y="4578475"/>
            <a:ext cx="651074" cy="6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7B0AC6EB-5AF0-46FA-BBD9-95BDE1D228B8}"/>
              </a:ext>
            </a:extLst>
          </p:cNvPr>
          <p:cNvSpPr txBox="1"/>
          <p:nvPr/>
        </p:nvSpPr>
        <p:spPr>
          <a:xfrm>
            <a:off x="3736210" y="5005478"/>
            <a:ext cx="20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ADE8C6F-D3D2-4754-9280-2C6E2E7EAD0F}"/>
              </a:ext>
            </a:extLst>
          </p:cNvPr>
          <p:cNvGrpSpPr/>
          <p:nvPr/>
        </p:nvGrpSpPr>
        <p:grpSpPr>
          <a:xfrm>
            <a:off x="6278137" y="984720"/>
            <a:ext cx="5408341" cy="5460683"/>
            <a:chOff x="6278137" y="984720"/>
            <a:chExt cx="5408341" cy="5460683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6F21C6CF-133B-4E15-88C0-FFBABA46CBFE}"/>
                </a:ext>
              </a:extLst>
            </p:cNvPr>
            <p:cNvGrpSpPr/>
            <p:nvPr/>
          </p:nvGrpSpPr>
          <p:grpSpPr>
            <a:xfrm>
              <a:off x="6278137" y="984720"/>
              <a:ext cx="5408341" cy="5460683"/>
              <a:chOff x="6278137" y="984720"/>
              <a:chExt cx="5408341" cy="5460683"/>
            </a:xfrm>
          </p:grpSpPr>
          <p:pic>
            <p:nvPicPr>
              <p:cNvPr id="2054" name="Picture 6" descr="https://www.startpage.com/av/proxy-image?piurl=https%3A%2F%2Fmedia.istockphoto.com%2Fid%2F1168671583%2Fde%2Fvektor%2Fschwarze-milit%25C3%25A4rflugzeug-symbol-kampfjet-flugzeugsymbol-oder-schilderkonzept.jpg%3Fs%3D612x612%26w%3D0%26k%3D20%26c%3DGX2qIGStoQQdGCOupkN7f2WVByqyAiwCw8RahS37Gko%3D&amp;sp=1681319524T42318e874176ea3f73005a3fa3ca3f6e194a95469caf628755b7f73a9c090293">
                <a:extLst>
                  <a:ext uri="{FF2B5EF4-FFF2-40B4-BE49-F238E27FC236}">
                    <a16:creationId xmlns:a16="http://schemas.microsoft.com/office/drawing/2014/main" id="{4043E300-1CB6-4188-A37A-826206695B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3937" y="1080334"/>
                <a:ext cx="1223338" cy="1223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EB3E5F96-317C-49C1-9C4E-B38E888B091E}"/>
                  </a:ext>
                </a:extLst>
              </p:cNvPr>
              <p:cNvSpPr/>
              <p:nvPr/>
            </p:nvSpPr>
            <p:spPr>
              <a:xfrm>
                <a:off x="6824546" y="2556425"/>
                <a:ext cx="3746808" cy="38889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id="{3E55D8FB-88DA-4F6A-89BB-219DF195F189}"/>
                  </a:ext>
                </a:extLst>
              </p:cNvPr>
              <p:cNvCxnSpPr>
                <a:cxnSpLocks/>
                <a:endCxn id="44" idx="2"/>
              </p:cNvCxnSpPr>
              <p:nvPr/>
            </p:nvCxnSpPr>
            <p:spPr>
              <a:xfrm flipV="1">
                <a:off x="8776363" y="2218230"/>
                <a:ext cx="0" cy="647388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>
                <a:extLst>
                  <a:ext uri="{FF2B5EF4-FFF2-40B4-BE49-F238E27FC236}">
                    <a16:creationId xmlns:a16="http://schemas.microsoft.com/office/drawing/2014/main" id="{985BF2D6-91B3-4288-81DF-7E029A9509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132" y="3745546"/>
                <a:ext cx="902231" cy="60073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>
                <a:extLst>
                  <a:ext uri="{FF2B5EF4-FFF2-40B4-BE49-F238E27FC236}">
                    <a16:creationId xmlns:a16="http://schemas.microsoft.com/office/drawing/2014/main" id="{EB603DBF-B0F6-4020-8392-FE534F79B7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76363" y="3745546"/>
                <a:ext cx="14299" cy="60073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mit Pfeil 42">
                <a:extLst>
                  <a:ext uri="{FF2B5EF4-FFF2-40B4-BE49-F238E27FC236}">
                    <a16:creationId xmlns:a16="http://schemas.microsoft.com/office/drawing/2014/main" id="{5D8E9D5F-038C-4E03-8438-3CBBD1856D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76363" y="3745546"/>
                <a:ext cx="989731" cy="60073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F7AD24B9-EE3D-4DD2-B02F-D409D552F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0848" y="1147201"/>
                <a:ext cx="1071029" cy="1071029"/>
              </a:xfrm>
              <a:prstGeom prst="rect">
                <a:avLst/>
              </a:prstGeom>
            </p:spPr>
          </p:pic>
          <p:cxnSp>
            <p:nvCxnSpPr>
              <p:cNvPr id="45" name="Gerade Verbindung mit Pfeil 44">
                <a:extLst>
                  <a:ext uri="{FF2B5EF4-FFF2-40B4-BE49-F238E27FC236}">
                    <a16:creationId xmlns:a16="http://schemas.microsoft.com/office/drawing/2014/main" id="{ED3ECDE8-4524-44B9-9E6B-F5F02A4D38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77615" y="2123132"/>
                <a:ext cx="998748" cy="742486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2056" name="Picture 8" descr="https://www.startpage.com/av/proxy-image?piurl=https%3A%2F%2Fi.etsystatic.com%2F23821301%2Fr%2Fil%2Fbd7b03%2F2558003328%2Fil_1080xN.2558003328_87gd.jpg&amp;sp=1681319870Tfbf7a3d704b68fd72c4275fdbfd80c2bb6a9a02fe3530f30dac538d6c4c4556b">
                <a:extLst>
                  <a:ext uri="{FF2B5EF4-FFF2-40B4-BE49-F238E27FC236}">
                    <a16:creationId xmlns:a16="http://schemas.microsoft.com/office/drawing/2014/main" id="{F5AC5EA0-F0D9-45F9-A5C5-9D1A9A362F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2347" y="984720"/>
                <a:ext cx="1898410" cy="151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6" name="Gerade Verbindung mit Pfeil 45">
                <a:extLst>
                  <a:ext uri="{FF2B5EF4-FFF2-40B4-BE49-F238E27FC236}">
                    <a16:creationId xmlns:a16="http://schemas.microsoft.com/office/drawing/2014/main" id="{BDBEB286-E4A2-457A-BEFA-63F41782AE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0662" y="2140440"/>
                <a:ext cx="975432" cy="725178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DDD9BA30-24D0-4E22-B0DC-6FF4B71AB21E}"/>
                  </a:ext>
                </a:extLst>
              </p:cNvPr>
              <p:cNvSpPr/>
              <p:nvPr/>
            </p:nvSpPr>
            <p:spPr>
              <a:xfrm>
                <a:off x="7352449" y="4391831"/>
                <a:ext cx="879930" cy="8862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Situation picture</a:t>
                </a:r>
              </a:p>
            </p:txBody>
          </p:sp>
          <p:sp>
            <p:nvSpPr>
              <p:cNvPr id="52" name="Rechteck: abgerundete Ecken 51">
                <a:extLst>
                  <a:ext uri="{FF2B5EF4-FFF2-40B4-BE49-F238E27FC236}">
                    <a16:creationId xmlns:a16="http://schemas.microsoft.com/office/drawing/2014/main" id="{B2D08B55-D357-468C-85E8-A0FE788AAACD}"/>
                  </a:ext>
                </a:extLst>
              </p:cNvPr>
              <p:cNvSpPr/>
              <p:nvPr/>
            </p:nvSpPr>
            <p:spPr>
              <a:xfrm>
                <a:off x="8336399" y="4393480"/>
                <a:ext cx="879930" cy="886226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Chat</a:t>
                </a:r>
              </a:p>
            </p:txBody>
          </p:sp>
          <p:sp>
            <p:nvSpPr>
              <p:cNvPr id="53" name="Rechteck: abgerundete Ecken 52">
                <a:extLst>
                  <a:ext uri="{FF2B5EF4-FFF2-40B4-BE49-F238E27FC236}">
                    <a16:creationId xmlns:a16="http://schemas.microsoft.com/office/drawing/2014/main" id="{84BD5F4C-FBAE-4E59-8E95-E4D125FD6C7F}"/>
                  </a:ext>
                </a:extLst>
              </p:cNvPr>
              <p:cNvSpPr/>
              <p:nvPr/>
            </p:nvSpPr>
            <p:spPr>
              <a:xfrm>
                <a:off x="9320349" y="4391831"/>
                <a:ext cx="879930" cy="886226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Voice</a:t>
                </a:r>
              </a:p>
            </p:txBody>
          </p:sp>
          <p:sp>
            <p:nvSpPr>
              <p:cNvPr id="54" name="Rechteck: abgerundete Ecken 53">
                <a:extLst>
                  <a:ext uri="{FF2B5EF4-FFF2-40B4-BE49-F238E27FC236}">
                    <a16:creationId xmlns:a16="http://schemas.microsoft.com/office/drawing/2014/main" id="{72F44657-284D-46E8-A481-E025CF6881B4}"/>
                  </a:ext>
                </a:extLst>
              </p:cNvPr>
              <p:cNvSpPr/>
              <p:nvPr/>
            </p:nvSpPr>
            <p:spPr>
              <a:xfrm>
                <a:off x="7857180" y="5329696"/>
                <a:ext cx="879930" cy="88622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???</a:t>
                </a:r>
              </a:p>
            </p:txBody>
          </p: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14243371-9D72-4061-B0E9-D846A2EA8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8137" y="2503449"/>
                <a:ext cx="5408341" cy="0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3C50FF55-601F-4636-8378-018E57FE3640}"/>
                </a:ext>
              </a:extLst>
            </p:cNvPr>
            <p:cNvSpPr txBox="1"/>
            <p:nvPr/>
          </p:nvSpPr>
          <p:spPr>
            <a:xfrm>
              <a:off x="9287910" y="3344598"/>
              <a:ext cx="1467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SDDBw Foundation</a:t>
              </a:r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E4671AA1-8313-4DD3-B48B-FE8DF9B2D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021" y="2888459"/>
              <a:ext cx="1183853" cy="834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38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3F7C8-9CFA-4FA6-B6D9-567DFBA17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991" y="63093"/>
            <a:ext cx="7779734" cy="424732"/>
          </a:xfrm>
        </p:spPr>
        <p:txBody>
          <a:bodyPr anchor="t" anchorCtr="0">
            <a:spAutoFit/>
          </a:bodyPr>
          <a:lstStyle/>
          <a:p>
            <a:r>
              <a:rPr lang="en-US"/>
              <a:t>Software Defined Defence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872C4E-2756-4D51-9C9C-B963CAE50766}"/>
              </a:ext>
            </a:extLst>
          </p:cNvPr>
          <p:cNvSpPr txBox="1"/>
          <p:nvPr/>
        </p:nvSpPr>
        <p:spPr>
          <a:xfrm>
            <a:off x="328247" y="1097218"/>
            <a:ext cx="11535506" cy="7508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SDD describes the </a:t>
            </a:r>
            <a:r>
              <a:rPr lang="en-US" b="1" dirty="0"/>
              <a:t>enormous potentials of software</a:t>
            </a:r>
            <a:r>
              <a:rPr lang="en-US" dirty="0"/>
              <a:t> for the continuous improvement and/or </a:t>
            </a:r>
            <a:r>
              <a:rPr lang="en-US" b="1" dirty="0"/>
              <a:t>extension of weapon system capabilities</a:t>
            </a:r>
            <a:r>
              <a:rPr lang="en-US" dirty="0"/>
              <a:t> and the subsequent </a:t>
            </a:r>
            <a:r>
              <a:rPr lang="en-US" b="1" dirty="0"/>
              <a:t>increase of the Bundeswehr’s performance capability.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E147F1-4D3E-431E-9A6F-8814CF664F51}"/>
              </a:ext>
            </a:extLst>
          </p:cNvPr>
          <p:cNvSpPr txBox="1"/>
          <p:nvPr/>
        </p:nvSpPr>
        <p:spPr>
          <a:xfrm>
            <a:off x="299633" y="2007871"/>
            <a:ext cx="367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SDD creates an added value by: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AC4671-B6C7-4449-B339-D377E736B378}"/>
              </a:ext>
            </a:extLst>
          </p:cNvPr>
          <p:cNvSpPr txBox="1"/>
          <p:nvPr/>
        </p:nvSpPr>
        <p:spPr>
          <a:xfrm>
            <a:off x="945043" y="2519563"/>
            <a:ext cx="8694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Cross-platform networking</a:t>
            </a:r>
            <a:r>
              <a:rPr lang="en-US" dirty="0"/>
              <a:t> and integration of the platform-specific capabilities required for this purpose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Faster adaptation</a:t>
            </a:r>
            <a:r>
              <a:rPr lang="en-US" dirty="0"/>
              <a:t> of software to new short-term operational requirements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Capability augmentations and </a:t>
            </a:r>
            <a:r>
              <a:rPr lang="en-US" b="1" dirty="0"/>
              <a:t>increase in the performance of existing systems</a:t>
            </a:r>
            <a:r>
              <a:rPr lang="en-US" dirty="0"/>
              <a:t> by software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5D4D299-D664-417F-B1C4-EC7D015745E7}"/>
              </a:ext>
            </a:extLst>
          </p:cNvPr>
          <p:cNvSpPr txBox="1"/>
          <p:nvPr/>
        </p:nvSpPr>
        <p:spPr>
          <a:xfrm>
            <a:off x="309772" y="4826509"/>
            <a:ext cx="825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Among others, the following aspects are important in the implementation:</a:t>
            </a:r>
          </a:p>
        </p:txBody>
      </p:sp>
      <p:pic>
        <p:nvPicPr>
          <p:cNvPr id="13" name="Grafik 12" descr="Kreise mit Linien Silhouette">
            <a:extLst>
              <a:ext uri="{FF2B5EF4-FFF2-40B4-BE49-F238E27FC236}">
                <a16:creationId xmlns:a16="http://schemas.microsoft.com/office/drawing/2014/main" id="{0F4578C5-F204-4DEB-B713-7CAF3C8C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625" y="2519563"/>
            <a:ext cx="593026" cy="593026"/>
          </a:xfrm>
          <a:prstGeom prst="rect">
            <a:avLst/>
          </a:prstGeom>
        </p:spPr>
      </p:pic>
      <p:pic>
        <p:nvPicPr>
          <p:cNvPr id="14" name="Grafik 13" descr="Stoppuhr 25% Silhouette">
            <a:extLst>
              <a:ext uri="{FF2B5EF4-FFF2-40B4-BE49-F238E27FC236}">
                <a16:creationId xmlns:a16="http://schemas.microsoft.com/office/drawing/2014/main" id="{D19786CF-7A5E-412B-89DC-2C4846DB04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823" y="3328847"/>
            <a:ext cx="560629" cy="560629"/>
          </a:xfrm>
          <a:prstGeom prst="rect">
            <a:avLst/>
          </a:prstGeom>
        </p:spPr>
      </p:pic>
      <p:pic>
        <p:nvPicPr>
          <p:cNvPr id="15" name="Grafik 14" descr="Vergrößern Silhouette">
            <a:extLst>
              <a:ext uri="{FF2B5EF4-FFF2-40B4-BE49-F238E27FC236}">
                <a16:creationId xmlns:a16="http://schemas.microsoft.com/office/drawing/2014/main" id="{6D577B84-63EE-4F69-A8AD-25273A7A8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113" y="4061479"/>
            <a:ext cx="593026" cy="59302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857C656-5341-4A85-8402-D2CF7DCBB59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74" y="2180568"/>
            <a:ext cx="1964379" cy="277623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9C43175-2A84-4892-B5E5-F1FE0324A0D9}"/>
              </a:ext>
            </a:extLst>
          </p:cNvPr>
          <p:cNvSpPr txBox="1"/>
          <p:nvPr/>
        </p:nvSpPr>
        <p:spPr>
          <a:xfrm>
            <a:off x="328247" y="5235005"/>
            <a:ext cx="1175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Establishment of an open modular system with defined interfaces in terms of a </a:t>
            </a:r>
            <a:r>
              <a:rPr kumimoji="0" lang="en-US" sz="1800" b="0" i="0" u="none" strike="noStrike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digitisation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ecosystem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Acceleration of (software) development and provision processes throughout the Bw and industry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of thinking in planning and armament processes by public purchaser and industry (incl. award procedures)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F19C453-5942-4F45-BDE4-9DCD268982DF}"/>
              </a:ext>
            </a:extLst>
          </p:cNvPr>
          <p:cNvSpPr/>
          <p:nvPr/>
        </p:nvSpPr>
        <p:spPr>
          <a:xfrm>
            <a:off x="2453991" y="407932"/>
            <a:ext cx="750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paradigm for armed forces fit for the future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6E64091-A772-4D89-A1DB-7BCB9BEF8169}"/>
              </a:ext>
            </a:extLst>
          </p:cNvPr>
          <p:cNvSpPr txBox="1"/>
          <p:nvPr/>
        </p:nvSpPr>
        <p:spPr>
          <a:xfrm>
            <a:off x="9899373" y="2558591"/>
            <a:ext cx="1964380" cy="553998"/>
          </a:xfrm>
          <a:prstGeom prst="rect">
            <a:avLst/>
          </a:prstGeom>
          <a:solidFill>
            <a:srgbClr val="C1C9D6"/>
          </a:solidFill>
        </p:spPr>
        <p:txBody>
          <a:bodyPr wrap="square" lIns="36000" tIns="36000" rIns="36000" bIns="36000" rtlCol="0" anchor="ctr" anchorCtr="0">
            <a:normAutofit/>
          </a:bodyPr>
          <a:lstStyle/>
          <a:p>
            <a:pPr algn="ctr"/>
            <a:r>
              <a:rPr lang="en-US" sz="800" b="1">
                <a:latin typeface="BundesSans Cond" panose="02000000000000000000" pitchFamily="50" charset="0"/>
              </a:rPr>
              <a:t>Software-Defined Defence</a:t>
            </a:r>
          </a:p>
          <a:p>
            <a:pPr algn="ctr"/>
            <a:r>
              <a:rPr lang="en-US" sz="800" b="1">
                <a:latin typeface="BundesSans Cond" panose="02000000000000000000" pitchFamily="50" charset="0"/>
              </a:rPr>
              <a:t>Position paper of BDSV, BDLT, Bitkom, and FMOD</a:t>
            </a:r>
          </a:p>
        </p:txBody>
      </p:sp>
    </p:spTree>
    <p:extLst>
      <p:ext uri="{BB962C8B-B14F-4D97-AF65-F5344CB8AC3E}">
        <p14:creationId xmlns:p14="http://schemas.microsoft.com/office/powerpoint/2010/main" val="236310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0206F-D2ED-4F8D-91F9-9C05E7FF1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Data – A Strategic Asset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F94982-B274-4459-889B-966C11EA4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524"/>
            <a:ext cx="12192000" cy="5767444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3E1D0CD-7535-4173-B9F2-B6795EED3DF4}"/>
              </a:ext>
            </a:extLst>
          </p:cNvPr>
          <p:cNvGrpSpPr/>
          <p:nvPr/>
        </p:nvGrpSpPr>
        <p:grpSpPr>
          <a:xfrm>
            <a:off x="4885073" y="3034144"/>
            <a:ext cx="2069909" cy="2083099"/>
            <a:chOff x="3479422" y="1611526"/>
            <a:chExt cx="2450119" cy="2485796"/>
          </a:xfrm>
        </p:grpSpPr>
        <p:sp>
          <p:nvSpPr>
            <p:cNvPr id="5" name="Sechseck 4">
              <a:extLst>
                <a:ext uri="{FF2B5EF4-FFF2-40B4-BE49-F238E27FC236}">
                  <a16:creationId xmlns:a16="http://schemas.microsoft.com/office/drawing/2014/main" id="{E113D077-97C2-47DE-89A7-A978E05223F7}"/>
                </a:ext>
              </a:extLst>
            </p:cNvPr>
            <p:cNvSpPr/>
            <p:nvPr/>
          </p:nvSpPr>
          <p:spPr>
            <a:xfrm rot="5400000">
              <a:off x="3461584" y="1629364"/>
              <a:ext cx="2485796" cy="2450119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softEdge rad="762000"/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Sechseck 4">
              <a:extLst>
                <a:ext uri="{FF2B5EF4-FFF2-40B4-BE49-F238E27FC236}">
                  <a16:creationId xmlns:a16="http://schemas.microsoft.com/office/drawing/2014/main" id="{0CF4B575-79CD-4FAB-8AF8-3C521141300E}"/>
                </a:ext>
              </a:extLst>
            </p:cNvPr>
            <p:cNvSpPr txBox="1"/>
            <p:nvPr/>
          </p:nvSpPr>
          <p:spPr>
            <a:xfrm>
              <a:off x="3822472" y="2143599"/>
              <a:ext cx="1701644" cy="15302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4400" b="1" kern="1200" dirty="0"/>
                <a:t>DATA</a:t>
              </a:r>
              <a:endParaRPr lang="de-DE" sz="4000" b="1" kern="120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0148A64-DBBD-4F4E-8D82-AB3305BB5BF6}"/>
              </a:ext>
            </a:extLst>
          </p:cNvPr>
          <p:cNvGrpSpPr/>
          <p:nvPr/>
        </p:nvGrpSpPr>
        <p:grpSpPr>
          <a:xfrm>
            <a:off x="2137598" y="2471778"/>
            <a:ext cx="1747065" cy="1546040"/>
            <a:chOff x="3479422" y="1611525"/>
            <a:chExt cx="2450119" cy="2485796"/>
          </a:xfrm>
        </p:grpSpPr>
        <p:sp>
          <p:nvSpPr>
            <p:cNvPr id="8" name="Sechseck 7">
              <a:extLst>
                <a:ext uri="{FF2B5EF4-FFF2-40B4-BE49-F238E27FC236}">
                  <a16:creationId xmlns:a16="http://schemas.microsoft.com/office/drawing/2014/main" id="{3F9F6B5C-4124-4853-AB41-6B768725CB01}"/>
                </a:ext>
              </a:extLst>
            </p:cNvPr>
            <p:cNvSpPr/>
            <p:nvPr/>
          </p:nvSpPr>
          <p:spPr>
            <a:xfrm rot="5400000">
              <a:off x="3461584" y="1629363"/>
              <a:ext cx="2485796" cy="2450119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softEdge rad="762000"/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Sechseck 4">
              <a:extLst>
                <a:ext uri="{FF2B5EF4-FFF2-40B4-BE49-F238E27FC236}">
                  <a16:creationId xmlns:a16="http://schemas.microsoft.com/office/drawing/2014/main" id="{B5838DD4-D03E-4CF7-A319-CD5AFF59DFEF}"/>
                </a:ext>
              </a:extLst>
            </p:cNvPr>
            <p:cNvSpPr txBox="1"/>
            <p:nvPr/>
          </p:nvSpPr>
          <p:spPr>
            <a:xfrm>
              <a:off x="3822472" y="2143599"/>
              <a:ext cx="1701644" cy="15302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/>
                <a:t>SDD</a:t>
              </a:r>
              <a:endParaRPr lang="de-DE" sz="2800" b="1" kern="1200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43AF4A7-2C10-4558-A351-4E6B3A813A43}"/>
              </a:ext>
            </a:extLst>
          </p:cNvPr>
          <p:cNvGrpSpPr/>
          <p:nvPr/>
        </p:nvGrpSpPr>
        <p:grpSpPr>
          <a:xfrm>
            <a:off x="4774103" y="1242613"/>
            <a:ext cx="1585134" cy="1290989"/>
            <a:chOff x="3479422" y="1611525"/>
            <a:chExt cx="2450119" cy="2485796"/>
          </a:xfrm>
        </p:grpSpPr>
        <p:sp>
          <p:nvSpPr>
            <p:cNvPr id="11" name="Sechseck 10">
              <a:extLst>
                <a:ext uri="{FF2B5EF4-FFF2-40B4-BE49-F238E27FC236}">
                  <a16:creationId xmlns:a16="http://schemas.microsoft.com/office/drawing/2014/main" id="{9A114551-E32A-49A6-AAB2-9B32CEA953E9}"/>
                </a:ext>
              </a:extLst>
            </p:cNvPr>
            <p:cNvSpPr/>
            <p:nvPr/>
          </p:nvSpPr>
          <p:spPr>
            <a:xfrm rot="5400000">
              <a:off x="3461584" y="1629363"/>
              <a:ext cx="2485796" cy="2450119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softEdge rad="762000"/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Sechseck 4">
              <a:extLst>
                <a:ext uri="{FF2B5EF4-FFF2-40B4-BE49-F238E27FC236}">
                  <a16:creationId xmlns:a16="http://schemas.microsoft.com/office/drawing/2014/main" id="{9D139170-0A08-46A1-8B6C-124F6A07D1E3}"/>
                </a:ext>
              </a:extLst>
            </p:cNvPr>
            <p:cNvSpPr txBox="1"/>
            <p:nvPr/>
          </p:nvSpPr>
          <p:spPr>
            <a:xfrm>
              <a:off x="3650947" y="2149164"/>
              <a:ext cx="2107070" cy="15302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/>
                <a:t>MDO</a:t>
              </a:r>
              <a:endParaRPr lang="de-DE" sz="2800" b="1" kern="1200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54A539D-514C-4853-A362-DB33553728CC}"/>
              </a:ext>
            </a:extLst>
          </p:cNvPr>
          <p:cNvGrpSpPr/>
          <p:nvPr/>
        </p:nvGrpSpPr>
        <p:grpSpPr>
          <a:xfrm>
            <a:off x="7690484" y="1925753"/>
            <a:ext cx="1585134" cy="1290989"/>
            <a:chOff x="3479422" y="1611525"/>
            <a:chExt cx="2450119" cy="2485796"/>
          </a:xfrm>
        </p:grpSpPr>
        <p:sp>
          <p:nvSpPr>
            <p:cNvPr id="14" name="Sechseck 13">
              <a:extLst>
                <a:ext uri="{FF2B5EF4-FFF2-40B4-BE49-F238E27FC236}">
                  <a16:creationId xmlns:a16="http://schemas.microsoft.com/office/drawing/2014/main" id="{FDDC98DA-AF5E-4D98-AD25-07FB8EB265CE}"/>
                </a:ext>
              </a:extLst>
            </p:cNvPr>
            <p:cNvSpPr/>
            <p:nvPr/>
          </p:nvSpPr>
          <p:spPr>
            <a:xfrm rot="5400000">
              <a:off x="3461584" y="1629363"/>
              <a:ext cx="2485796" cy="2450119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softEdge rad="762000"/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Sechseck 4">
              <a:extLst>
                <a:ext uri="{FF2B5EF4-FFF2-40B4-BE49-F238E27FC236}">
                  <a16:creationId xmlns:a16="http://schemas.microsoft.com/office/drawing/2014/main" id="{EDFB432F-3F1C-4AFD-BB18-C28E7697DC62}"/>
                </a:ext>
              </a:extLst>
            </p:cNvPr>
            <p:cNvSpPr txBox="1"/>
            <p:nvPr/>
          </p:nvSpPr>
          <p:spPr>
            <a:xfrm>
              <a:off x="3650947" y="2149164"/>
              <a:ext cx="2107070" cy="15302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Digital </a:t>
              </a:r>
              <a:r>
                <a:rPr lang="de-DE" sz="2000" b="1" kern="1200" dirty="0" err="1"/>
                <a:t>battlefield</a:t>
              </a:r>
              <a:endParaRPr lang="de-DE" sz="2000" b="1" kern="12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C830B72-1080-4214-B614-43CD8DB1B547}"/>
              </a:ext>
            </a:extLst>
          </p:cNvPr>
          <p:cNvGrpSpPr/>
          <p:nvPr/>
        </p:nvGrpSpPr>
        <p:grpSpPr>
          <a:xfrm>
            <a:off x="2762161" y="4824193"/>
            <a:ext cx="1556318" cy="1354934"/>
            <a:chOff x="3479422" y="1611525"/>
            <a:chExt cx="2450119" cy="2485796"/>
          </a:xfrm>
        </p:grpSpPr>
        <p:sp>
          <p:nvSpPr>
            <p:cNvPr id="17" name="Sechseck 16">
              <a:extLst>
                <a:ext uri="{FF2B5EF4-FFF2-40B4-BE49-F238E27FC236}">
                  <a16:creationId xmlns:a16="http://schemas.microsoft.com/office/drawing/2014/main" id="{6AD9D398-560C-4462-B36B-05CB27B37D59}"/>
                </a:ext>
              </a:extLst>
            </p:cNvPr>
            <p:cNvSpPr/>
            <p:nvPr/>
          </p:nvSpPr>
          <p:spPr>
            <a:xfrm rot="5400000">
              <a:off x="3461584" y="1629363"/>
              <a:ext cx="2485796" cy="2450119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softEdge rad="762000"/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Sechseck 4">
              <a:extLst>
                <a:ext uri="{FF2B5EF4-FFF2-40B4-BE49-F238E27FC236}">
                  <a16:creationId xmlns:a16="http://schemas.microsoft.com/office/drawing/2014/main" id="{B785CB62-14D1-4180-8C5B-45819DF517AE}"/>
                </a:ext>
              </a:extLst>
            </p:cNvPr>
            <p:cNvSpPr txBox="1"/>
            <p:nvPr/>
          </p:nvSpPr>
          <p:spPr>
            <a:xfrm>
              <a:off x="3650947" y="2149164"/>
              <a:ext cx="2107070" cy="15302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800" b="1" kern="1200" dirty="0"/>
                <a:t>AI/ML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B2F7FA1-0E48-41ED-87E6-4798BB5035ED}"/>
              </a:ext>
            </a:extLst>
          </p:cNvPr>
          <p:cNvGrpSpPr/>
          <p:nvPr/>
        </p:nvGrpSpPr>
        <p:grpSpPr>
          <a:xfrm>
            <a:off x="7849948" y="4570861"/>
            <a:ext cx="1802678" cy="1573037"/>
            <a:chOff x="3479422" y="1611525"/>
            <a:chExt cx="2450119" cy="2485796"/>
          </a:xfrm>
        </p:grpSpPr>
        <p:sp>
          <p:nvSpPr>
            <p:cNvPr id="20" name="Sechseck 19">
              <a:extLst>
                <a:ext uri="{FF2B5EF4-FFF2-40B4-BE49-F238E27FC236}">
                  <a16:creationId xmlns:a16="http://schemas.microsoft.com/office/drawing/2014/main" id="{BBAF6DCD-CC1E-4AF0-9737-F5EDE66478AF}"/>
                </a:ext>
              </a:extLst>
            </p:cNvPr>
            <p:cNvSpPr/>
            <p:nvPr/>
          </p:nvSpPr>
          <p:spPr>
            <a:xfrm rot="5400000">
              <a:off x="3461584" y="1629363"/>
              <a:ext cx="2485796" cy="2450119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softEdge rad="762000"/>
            </a:effectLst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Sechseck 4">
              <a:extLst>
                <a:ext uri="{FF2B5EF4-FFF2-40B4-BE49-F238E27FC236}">
                  <a16:creationId xmlns:a16="http://schemas.microsoft.com/office/drawing/2014/main" id="{D047F55E-674B-4B01-B9CA-A90503348F2A}"/>
                </a:ext>
              </a:extLst>
            </p:cNvPr>
            <p:cNvSpPr txBox="1"/>
            <p:nvPr/>
          </p:nvSpPr>
          <p:spPr>
            <a:xfrm>
              <a:off x="3650947" y="2149164"/>
              <a:ext cx="2107070" cy="15302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Analytics &amp; Simulation</a:t>
              </a:r>
            </a:p>
          </p:txBody>
        </p:sp>
      </p:grp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33A94739-860B-4921-B49B-4864AE4659E8}"/>
              </a:ext>
            </a:extLst>
          </p:cNvPr>
          <p:cNvCxnSpPr>
            <a:cxnSpLocks/>
            <a:stCxn id="5" idx="4"/>
            <a:endCxn id="14" idx="1"/>
          </p:cNvCxnSpPr>
          <p:nvPr/>
        </p:nvCxnSpPr>
        <p:spPr>
          <a:xfrm flipV="1">
            <a:off x="6954982" y="2893995"/>
            <a:ext cx="735503" cy="657626"/>
          </a:xfrm>
          <a:prstGeom prst="bentConnector3">
            <a:avLst>
              <a:gd name="adj1" fmla="val 50000"/>
            </a:avLst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F404E1C8-55EB-4C9D-981C-72DB4CB2D3EC}"/>
              </a:ext>
            </a:extLst>
          </p:cNvPr>
          <p:cNvCxnSpPr>
            <a:cxnSpLocks/>
            <a:stCxn id="5" idx="5"/>
            <a:endCxn id="20" idx="2"/>
          </p:cNvCxnSpPr>
          <p:nvPr/>
        </p:nvCxnSpPr>
        <p:spPr>
          <a:xfrm>
            <a:off x="6954982" y="4599766"/>
            <a:ext cx="894967" cy="364354"/>
          </a:xfrm>
          <a:prstGeom prst="bentConnector3">
            <a:avLst>
              <a:gd name="adj1" fmla="val 50000"/>
            </a:avLst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1FA2D0EA-AF63-4186-958A-61219A64FE94}"/>
              </a:ext>
            </a:extLst>
          </p:cNvPr>
          <p:cNvCxnSpPr>
            <a:cxnSpLocks/>
            <a:stCxn id="17" idx="4"/>
            <a:endCxn id="5" idx="1"/>
          </p:cNvCxnSpPr>
          <p:nvPr/>
        </p:nvCxnSpPr>
        <p:spPr>
          <a:xfrm flipV="1">
            <a:off x="4318479" y="4599766"/>
            <a:ext cx="566594" cy="563161"/>
          </a:xfrm>
          <a:prstGeom prst="bentConnector3">
            <a:avLst>
              <a:gd name="adj1" fmla="val 50000"/>
            </a:avLst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A23A7015-6873-4086-AC62-6398A84C184D}"/>
              </a:ext>
            </a:extLst>
          </p:cNvPr>
          <p:cNvCxnSpPr>
            <a:cxnSpLocks/>
            <a:stCxn id="8" idx="4"/>
            <a:endCxn id="5" idx="2"/>
          </p:cNvCxnSpPr>
          <p:nvPr/>
        </p:nvCxnSpPr>
        <p:spPr>
          <a:xfrm>
            <a:off x="3884664" y="2858288"/>
            <a:ext cx="1000409" cy="693333"/>
          </a:xfrm>
          <a:prstGeom prst="bentConnector3">
            <a:avLst>
              <a:gd name="adj1" fmla="val 50000"/>
            </a:avLst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29901A6E-32A6-4140-BF9D-D46D21D971AE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H="1">
            <a:off x="5490701" y="2604818"/>
            <a:ext cx="505294" cy="353358"/>
          </a:xfrm>
          <a:prstGeom prst="bentConnector3">
            <a:avLst>
              <a:gd name="adj1" fmla="val 50000"/>
            </a:avLst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E1FDDB16-59D1-47B8-9C10-41FEB34D2F0A}"/>
              </a:ext>
            </a:extLst>
          </p:cNvPr>
          <p:cNvSpPr/>
          <p:nvPr/>
        </p:nvSpPr>
        <p:spPr>
          <a:xfrm>
            <a:off x="3782434" y="2797119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A88F89A-ED1E-4E54-8438-44CCB613B791}"/>
              </a:ext>
            </a:extLst>
          </p:cNvPr>
          <p:cNvSpPr/>
          <p:nvPr/>
        </p:nvSpPr>
        <p:spPr>
          <a:xfrm>
            <a:off x="4849695" y="3480022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F1A522E-06ED-4E2A-8880-D72D9F1CB75F}"/>
              </a:ext>
            </a:extLst>
          </p:cNvPr>
          <p:cNvSpPr/>
          <p:nvPr/>
        </p:nvSpPr>
        <p:spPr>
          <a:xfrm>
            <a:off x="4219018" y="5106677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6AA9180-ADC6-4F13-9369-FD9C8961E258}"/>
              </a:ext>
            </a:extLst>
          </p:cNvPr>
          <p:cNvSpPr/>
          <p:nvPr/>
        </p:nvSpPr>
        <p:spPr>
          <a:xfrm>
            <a:off x="4825423" y="4528167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E7482C6-5765-4804-B1C5-6C615CF39507}"/>
              </a:ext>
            </a:extLst>
          </p:cNvPr>
          <p:cNvSpPr/>
          <p:nvPr/>
        </p:nvSpPr>
        <p:spPr>
          <a:xfrm>
            <a:off x="5489699" y="2460109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E0E2290-DE39-464D-9291-E99F181E9859}"/>
              </a:ext>
            </a:extLst>
          </p:cNvPr>
          <p:cNvSpPr/>
          <p:nvPr/>
        </p:nvSpPr>
        <p:spPr>
          <a:xfrm>
            <a:off x="5843059" y="2988460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3AF17E2-FD63-446A-8EDE-C35D7FA94C94}"/>
              </a:ext>
            </a:extLst>
          </p:cNvPr>
          <p:cNvSpPr/>
          <p:nvPr/>
        </p:nvSpPr>
        <p:spPr>
          <a:xfrm>
            <a:off x="7613517" y="2834918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408CE99-7923-42B6-873F-F91E5A6F8BC3}"/>
              </a:ext>
            </a:extLst>
          </p:cNvPr>
          <p:cNvSpPr/>
          <p:nvPr/>
        </p:nvSpPr>
        <p:spPr>
          <a:xfrm>
            <a:off x="6878013" y="3498199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3B81F70-E741-4EF0-B546-46B4C931F533}"/>
              </a:ext>
            </a:extLst>
          </p:cNvPr>
          <p:cNvSpPr/>
          <p:nvPr/>
        </p:nvSpPr>
        <p:spPr>
          <a:xfrm>
            <a:off x="6885473" y="4528167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D6548D2-317B-4E78-8595-8920B12359E7}"/>
              </a:ext>
            </a:extLst>
          </p:cNvPr>
          <p:cNvSpPr/>
          <p:nvPr/>
        </p:nvSpPr>
        <p:spPr>
          <a:xfrm>
            <a:off x="7801454" y="4907870"/>
            <a:ext cx="153937" cy="112499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04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BCA6C-6E21-402B-9718-F0F340EB1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Data – A Strategic Asset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ECB80DD-DDAA-4DD1-AA8F-429E7AE63526}"/>
              </a:ext>
            </a:extLst>
          </p:cNvPr>
          <p:cNvGrpSpPr/>
          <p:nvPr/>
        </p:nvGrpSpPr>
        <p:grpSpPr>
          <a:xfrm>
            <a:off x="1089849" y="4644201"/>
            <a:ext cx="2010751" cy="808629"/>
            <a:chOff x="2775709" y="2866296"/>
            <a:chExt cx="1508260" cy="60655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5F71691-F1EB-4078-8AA2-B69A00512CFC}"/>
                </a:ext>
              </a:extLst>
            </p:cNvPr>
            <p:cNvSpPr txBox="1"/>
            <p:nvPr/>
          </p:nvSpPr>
          <p:spPr>
            <a:xfrm>
              <a:off x="2775709" y="3218898"/>
              <a:ext cx="1508260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Data-modelling</a:t>
              </a: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7889F78-DFCA-4170-AC43-930637F09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0" r="-573"/>
            <a:stretch/>
          </p:blipFill>
          <p:spPr>
            <a:xfrm>
              <a:off x="3317328" y="2866296"/>
              <a:ext cx="374509" cy="332746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785F606-580E-4DE7-B5FC-9B21AD655A74}"/>
              </a:ext>
            </a:extLst>
          </p:cNvPr>
          <p:cNvGrpSpPr/>
          <p:nvPr/>
        </p:nvGrpSpPr>
        <p:grpSpPr>
          <a:xfrm>
            <a:off x="9152964" y="4249576"/>
            <a:ext cx="1533645" cy="815531"/>
            <a:chOff x="5066411" y="2695374"/>
            <a:chExt cx="1150384" cy="611728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827EABB-8035-4016-AED4-F203C7AB64E5}"/>
                </a:ext>
              </a:extLst>
            </p:cNvPr>
            <p:cNvSpPr txBox="1"/>
            <p:nvPr/>
          </p:nvSpPr>
          <p:spPr>
            <a:xfrm>
              <a:off x="5066411" y="3053153"/>
              <a:ext cx="1150384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Data Governance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92C2E32-FA87-4635-9CB1-403E9CE9B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40" r="39967"/>
            <a:stretch/>
          </p:blipFill>
          <p:spPr>
            <a:xfrm>
              <a:off x="5333671" y="2695374"/>
              <a:ext cx="484272" cy="311411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4D1B1F9-1345-4813-A4B5-F5AD1B1B2CBA}"/>
              </a:ext>
            </a:extLst>
          </p:cNvPr>
          <p:cNvGrpSpPr/>
          <p:nvPr/>
        </p:nvGrpSpPr>
        <p:grpSpPr>
          <a:xfrm>
            <a:off x="8990420" y="2096705"/>
            <a:ext cx="1787085" cy="839869"/>
            <a:chOff x="4743681" y="1582306"/>
            <a:chExt cx="1340488" cy="62998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E156EF6-9EB5-48FB-BCB5-3A579A68E2DF}"/>
                </a:ext>
              </a:extLst>
            </p:cNvPr>
            <p:cNvSpPr txBox="1"/>
            <p:nvPr/>
          </p:nvSpPr>
          <p:spPr>
            <a:xfrm>
              <a:off x="4743681" y="1958341"/>
              <a:ext cx="1340488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Data Strategy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3715959-C6CC-477E-8D57-965CF12C1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35" r="23080"/>
            <a:stretch/>
          </p:blipFill>
          <p:spPr>
            <a:xfrm>
              <a:off x="5288825" y="1582306"/>
              <a:ext cx="262951" cy="319394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5BBC6A-4D40-475A-A0A5-4BA8552943E8}"/>
              </a:ext>
            </a:extLst>
          </p:cNvPr>
          <p:cNvGrpSpPr/>
          <p:nvPr/>
        </p:nvGrpSpPr>
        <p:grpSpPr>
          <a:xfrm>
            <a:off x="1436165" y="2052251"/>
            <a:ext cx="1333805" cy="823802"/>
            <a:chOff x="3283486" y="1583320"/>
            <a:chExt cx="1000484" cy="617931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C3B80A7-F63A-4AA5-80F0-565D9B17C26C}"/>
                </a:ext>
              </a:extLst>
            </p:cNvPr>
            <p:cNvSpPr txBox="1"/>
            <p:nvPr/>
          </p:nvSpPr>
          <p:spPr>
            <a:xfrm>
              <a:off x="3283486" y="1947302"/>
              <a:ext cx="1000484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Quality of data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7990E28-B10A-47A3-8CCD-76DD4C340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0" r="71288"/>
            <a:stretch/>
          </p:blipFill>
          <p:spPr>
            <a:xfrm>
              <a:off x="3710952" y="1583322"/>
              <a:ext cx="210626" cy="328933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545C015-88A3-4BA0-8DC2-7D5417F2F153}"/>
              </a:ext>
            </a:extLst>
          </p:cNvPr>
          <p:cNvGrpSpPr/>
          <p:nvPr/>
        </p:nvGrpSpPr>
        <p:grpSpPr>
          <a:xfrm>
            <a:off x="3826457" y="4967683"/>
            <a:ext cx="2491234" cy="870145"/>
            <a:chOff x="3750920" y="3386344"/>
            <a:chExt cx="1868669" cy="652694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A17AC99-4E2E-4DED-8CD0-282DB0D4F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992"/>
            <a:stretch/>
          </p:blipFill>
          <p:spPr>
            <a:xfrm>
              <a:off x="4611771" y="3386344"/>
              <a:ext cx="205697" cy="281082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D147E07-FEEE-4BE2-B16B-7789BE661FBD}"/>
                </a:ext>
              </a:extLst>
            </p:cNvPr>
            <p:cNvSpPr txBox="1"/>
            <p:nvPr/>
          </p:nvSpPr>
          <p:spPr>
            <a:xfrm>
              <a:off x="3750920" y="3785089"/>
              <a:ext cx="1868669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GB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Enterprise Architecture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AC553D0-A848-4ADE-82A4-FE0D05718E9B}"/>
              </a:ext>
            </a:extLst>
          </p:cNvPr>
          <p:cNvGrpSpPr/>
          <p:nvPr/>
        </p:nvGrpSpPr>
        <p:grpSpPr>
          <a:xfrm rot="5400000" flipV="1">
            <a:off x="6014148" y="5118953"/>
            <a:ext cx="563620" cy="510002"/>
            <a:chOff x="6637634" y="2372955"/>
            <a:chExt cx="1915634" cy="342914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5C8DB340-1E9E-48F0-B3E4-63B223A682A0}"/>
                </a:ext>
              </a:extLst>
            </p:cNvPr>
            <p:cNvCxnSpPr/>
            <p:nvPr userDrawn="1"/>
          </p:nvCxnSpPr>
          <p:spPr bwMode="auto">
            <a:xfrm rot="10800000" flipH="1">
              <a:off x="8157152" y="2372955"/>
              <a:ext cx="396116" cy="342914"/>
            </a:xfrm>
            <a:prstGeom prst="line">
              <a:avLst/>
            </a:prstGeom>
            <a:noFill/>
            <a:ln w="12700" cap="flat" cmpd="sng" algn="ctr">
              <a:solidFill>
                <a:srgbClr val="ADB7B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3D6C11BD-D9F8-47B8-A6F9-D478F7E44CA0}"/>
                </a:ext>
              </a:extLst>
            </p:cNvPr>
            <p:cNvCxnSpPr/>
            <p:nvPr userDrawn="1"/>
          </p:nvCxnSpPr>
          <p:spPr bwMode="auto">
            <a:xfrm rot="16200000">
              <a:off x="7397392" y="1956108"/>
              <a:ext cx="0" cy="1519516"/>
            </a:xfrm>
            <a:prstGeom prst="line">
              <a:avLst/>
            </a:prstGeom>
            <a:noFill/>
            <a:ln w="12700" cap="flat" cmpd="sng" algn="ctr">
              <a:solidFill>
                <a:srgbClr val="ADB7B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244958-3B45-4BE4-8243-8B631550A351}"/>
              </a:ext>
            </a:extLst>
          </p:cNvPr>
          <p:cNvCxnSpPr/>
          <p:nvPr/>
        </p:nvCxnSpPr>
        <p:spPr bwMode="auto">
          <a:xfrm>
            <a:off x="7264986" y="2340244"/>
            <a:ext cx="2117435" cy="0"/>
          </a:xfrm>
          <a:prstGeom prst="line">
            <a:avLst/>
          </a:prstGeom>
          <a:noFill/>
          <a:ln w="12700" cap="flat" cmpd="sng" algn="ctr">
            <a:solidFill>
              <a:srgbClr val="ADB7B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964FD9A-36A8-4FA7-BD74-A67A124D9B9E}"/>
              </a:ext>
            </a:extLst>
          </p:cNvPr>
          <p:cNvGrpSpPr/>
          <p:nvPr/>
        </p:nvGrpSpPr>
        <p:grpSpPr>
          <a:xfrm flipV="1">
            <a:off x="2687001" y="2361120"/>
            <a:ext cx="2494754" cy="453661"/>
            <a:chOff x="6538773" y="2372955"/>
            <a:chExt cx="2014495" cy="342914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315417B2-692D-4045-8658-71F0CD07877B}"/>
                </a:ext>
              </a:extLst>
            </p:cNvPr>
            <p:cNvCxnSpPr/>
            <p:nvPr/>
          </p:nvCxnSpPr>
          <p:spPr bwMode="auto">
            <a:xfrm rot="10800000" flipH="1">
              <a:off x="8157152" y="2372955"/>
              <a:ext cx="396116" cy="342914"/>
            </a:xfrm>
            <a:prstGeom prst="line">
              <a:avLst/>
            </a:prstGeom>
            <a:noFill/>
            <a:ln w="12700" cap="flat" cmpd="sng" algn="ctr">
              <a:solidFill>
                <a:srgbClr val="ADB7B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2DFB7CDA-B6DE-4394-A904-E271FCA16D1A}"/>
                </a:ext>
              </a:extLst>
            </p:cNvPr>
            <p:cNvCxnSpPr/>
            <p:nvPr userDrawn="1"/>
          </p:nvCxnSpPr>
          <p:spPr bwMode="auto">
            <a:xfrm rot="10800000" flipH="1">
              <a:off x="6538773" y="2715866"/>
              <a:ext cx="1618377" cy="0"/>
            </a:xfrm>
            <a:prstGeom prst="line">
              <a:avLst/>
            </a:prstGeom>
            <a:noFill/>
            <a:ln w="12700" cap="flat" cmpd="sng" algn="ctr">
              <a:solidFill>
                <a:srgbClr val="ADB7B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8920BA9-C942-4EEE-9D2C-DD02DBAD9FF5}"/>
              </a:ext>
            </a:extLst>
          </p:cNvPr>
          <p:cNvGrpSpPr/>
          <p:nvPr/>
        </p:nvGrpSpPr>
        <p:grpSpPr>
          <a:xfrm rot="10800000">
            <a:off x="2225873" y="4168913"/>
            <a:ext cx="3023149" cy="379235"/>
            <a:chOff x="6538773" y="2372955"/>
            <a:chExt cx="2014495" cy="342914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87FE074F-5EA8-4DAB-879E-BB7AFFFDD5D8}"/>
                </a:ext>
              </a:extLst>
            </p:cNvPr>
            <p:cNvCxnSpPr/>
            <p:nvPr userDrawn="1"/>
          </p:nvCxnSpPr>
          <p:spPr bwMode="auto">
            <a:xfrm rot="10800000" flipH="1">
              <a:off x="8157152" y="2372955"/>
              <a:ext cx="396116" cy="342914"/>
            </a:xfrm>
            <a:prstGeom prst="line">
              <a:avLst/>
            </a:prstGeom>
            <a:noFill/>
            <a:ln w="12700" cap="flat" cmpd="sng" algn="ctr">
              <a:solidFill>
                <a:srgbClr val="ADB7B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AED3E148-382C-470B-AE35-CA62A824959A}"/>
                </a:ext>
              </a:extLst>
            </p:cNvPr>
            <p:cNvCxnSpPr/>
            <p:nvPr userDrawn="1"/>
          </p:nvCxnSpPr>
          <p:spPr bwMode="auto">
            <a:xfrm rot="10800000" flipH="1">
              <a:off x="6538773" y="2715866"/>
              <a:ext cx="1618377" cy="0"/>
            </a:xfrm>
            <a:prstGeom prst="line">
              <a:avLst/>
            </a:prstGeom>
            <a:noFill/>
            <a:ln w="12700" cap="flat" cmpd="sng" algn="ctr">
              <a:solidFill>
                <a:srgbClr val="ADB7B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84C9601-1E17-46FC-845D-7E6BDA7638C5}"/>
              </a:ext>
            </a:extLst>
          </p:cNvPr>
          <p:cNvGrpSpPr/>
          <p:nvPr/>
        </p:nvGrpSpPr>
        <p:grpSpPr>
          <a:xfrm rot="10800000" flipH="1">
            <a:off x="7719225" y="4232384"/>
            <a:ext cx="1663194" cy="239359"/>
            <a:chOff x="6893346" y="2372955"/>
            <a:chExt cx="1659922" cy="342914"/>
          </a:xfrm>
        </p:grpSpPr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2D1542-DE02-42CC-8C31-5F0F899A7152}"/>
                </a:ext>
              </a:extLst>
            </p:cNvPr>
            <p:cNvCxnSpPr/>
            <p:nvPr userDrawn="1"/>
          </p:nvCxnSpPr>
          <p:spPr bwMode="auto">
            <a:xfrm rot="10800000" flipH="1">
              <a:off x="8157152" y="2372955"/>
              <a:ext cx="396116" cy="342914"/>
            </a:xfrm>
            <a:prstGeom prst="line">
              <a:avLst/>
            </a:prstGeom>
            <a:noFill/>
            <a:ln w="12700" cap="flat" cmpd="sng" algn="ctr">
              <a:solidFill>
                <a:srgbClr val="ADB7B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369B2CF-8BAB-491E-91EB-B0EFDE211FFB}"/>
                </a:ext>
              </a:extLst>
            </p:cNvPr>
            <p:cNvCxnSpPr/>
            <p:nvPr userDrawn="1"/>
          </p:nvCxnSpPr>
          <p:spPr bwMode="auto">
            <a:xfrm rot="10800000" flipH="1">
              <a:off x="6893346" y="2715866"/>
              <a:ext cx="1263804" cy="0"/>
            </a:xfrm>
            <a:prstGeom prst="line">
              <a:avLst/>
            </a:prstGeom>
            <a:noFill/>
            <a:ln w="12700" cap="flat" cmpd="sng" algn="ctr">
              <a:solidFill>
                <a:srgbClr val="ADB7B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7F824645-BF05-4646-86E7-CD35A8DC2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9" y="1870158"/>
            <a:ext cx="3416399" cy="344603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A68A9414-C8AC-48D5-9A24-ABF387C9890B}"/>
              </a:ext>
            </a:extLst>
          </p:cNvPr>
          <p:cNvSpPr/>
          <p:nvPr/>
        </p:nvSpPr>
        <p:spPr>
          <a:xfrm>
            <a:off x="497791" y="2978940"/>
            <a:ext cx="3599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Continuous improvement of our data bases.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Making Data ready for Analytics and innovations.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55E30DEB-27BF-432E-86B6-95DE3C259A75}"/>
              </a:ext>
            </a:extLst>
          </p:cNvPr>
          <p:cNvCxnSpPr/>
          <p:nvPr/>
        </p:nvCxnSpPr>
        <p:spPr bwMode="auto">
          <a:xfrm>
            <a:off x="1867323" y="2960442"/>
            <a:ext cx="55824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A9D76B45-EC49-4B0C-ADCA-BCF2302DCCFF}"/>
              </a:ext>
            </a:extLst>
          </p:cNvPr>
          <p:cNvCxnSpPr/>
          <p:nvPr/>
        </p:nvCxnSpPr>
        <p:spPr bwMode="auto">
          <a:xfrm>
            <a:off x="1667630" y="5550089"/>
            <a:ext cx="55824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2425B3EB-C78D-4A70-BEFE-D8D69FA2A423}"/>
              </a:ext>
            </a:extLst>
          </p:cNvPr>
          <p:cNvSpPr/>
          <p:nvPr/>
        </p:nvSpPr>
        <p:spPr>
          <a:xfrm>
            <a:off x="545113" y="5583902"/>
            <a:ext cx="3048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Visualize our data streams and dependencies between applications.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AC788D8-5D99-4239-B929-942A5DE8432B}"/>
              </a:ext>
            </a:extLst>
          </p:cNvPr>
          <p:cNvCxnSpPr/>
          <p:nvPr/>
        </p:nvCxnSpPr>
        <p:spPr bwMode="auto">
          <a:xfrm>
            <a:off x="4777647" y="5949336"/>
            <a:ext cx="55824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216D44FA-1527-4BBC-BBD5-3EBD4E68EF73}"/>
              </a:ext>
            </a:extLst>
          </p:cNvPr>
          <p:cNvSpPr/>
          <p:nvPr/>
        </p:nvSpPr>
        <p:spPr>
          <a:xfrm>
            <a:off x="8028646" y="5180068"/>
            <a:ext cx="3692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Leading with Data as an strategic asset.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6F3145CF-5D11-428A-94ED-831F728E2304}"/>
              </a:ext>
            </a:extLst>
          </p:cNvPr>
          <p:cNvCxnSpPr/>
          <p:nvPr/>
        </p:nvCxnSpPr>
        <p:spPr bwMode="auto">
          <a:xfrm>
            <a:off x="9573930" y="5173634"/>
            <a:ext cx="55824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91F05A9B-937E-4EC1-AF3C-DB1EC98A3134}"/>
              </a:ext>
            </a:extLst>
          </p:cNvPr>
          <p:cNvCxnSpPr/>
          <p:nvPr/>
        </p:nvCxnSpPr>
        <p:spPr bwMode="auto">
          <a:xfrm>
            <a:off x="9571576" y="3015951"/>
            <a:ext cx="55824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A0C5EEDB-3D16-48C8-A19C-D55A72A96F8A}"/>
              </a:ext>
            </a:extLst>
          </p:cNvPr>
          <p:cNvSpPr/>
          <p:nvPr/>
        </p:nvSpPr>
        <p:spPr>
          <a:xfrm>
            <a:off x="8517724" y="2995625"/>
            <a:ext cx="3203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Using Data as an asset. Giving guidelines to our organization.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EB4EE76-0FA4-484B-B874-D69B9501BBD4}"/>
              </a:ext>
            </a:extLst>
          </p:cNvPr>
          <p:cNvSpPr/>
          <p:nvPr/>
        </p:nvSpPr>
        <p:spPr bwMode="auto">
          <a:xfrm>
            <a:off x="5647009" y="3287136"/>
            <a:ext cx="1349111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Data-driven organization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6E4B5CB-B9F5-452E-9647-D60F8109AA98}"/>
              </a:ext>
            </a:extLst>
          </p:cNvPr>
          <p:cNvSpPr/>
          <p:nvPr/>
        </p:nvSpPr>
        <p:spPr>
          <a:xfrm>
            <a:off x="136634" y="1088688"/>
            <a:ext cx="11986858" cy="360048"/>
          </a:xfrm>
          <a:prstGeom prst="rect">
            <a:avLst/>
          </a:prstGeom>
          <a:solidFill>
            <a:srgbClr val="00448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0" dirty="0">
                <a:solidFill>
                  <a:srgbClr val="FFFFFF"/>
                </a:solidFill>
                <a:latin typeface="Arial" charset="0"/>
              </a:rPr>
              <a:t>We are building up a data-oriented organization.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927EB00-418F-45A0-A6D3-ED4C1D48B403}"/>
              </a:ext>
            </a:extLst>
          </p:cNvPr>
          <p:cNvSpPr/>
          <p:nvPr/>
        </p:nvSpPr>
        <p:spPr>
          <a:xfrm>
            <a:off x="3465971" y="5949336"/>
            <a:ext cx="3980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Enterprise Architecture will be the first step in establishing data management.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We will use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ATO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rchitecture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ramework Version 5.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0B54951-CAD5-443D-810B-9F47B9CFFA7A}"/>
              </a:ext>
            </a:extLst>
          </p:cNvPr>
          <p:cNvSpPr txBox="1"/>
          <p:nvPr/>
        </p:nvSpPr>
        <p:spPr>
          <a:xfrm>
            <a:off x="10483998" y="3263595"/>
            <a:ext cx="1534394" cy="292388"/>
          </a:xfrm>
          <a:prstGeom prst="rect">
            <a:avLst/>
          </a:prstGeom>
          <a:noFill/>
          <a:ln w="28575">
            <a:solidFill>
              <a:srgbClr val="00448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signed</a:t>
            </a:r>
            <a:r>
              <a:rPr kumimoji="0" lang="de-DE" sz="1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13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by</a:t>
            </a:r>
            <a:r>
              <a:rPr kumimoji="0" lang="de-DE" sz="1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13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FMoD</a:t>
            </a:r>
            <a:r>
              <a:rPr kumimoji="0" lang="de-DE" sz="1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!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9465118-92C8-4209-BBD0-91E37EB73907}"/>
              </a:ext>
            </a:extLst>
          </p:cNvPr>
          <p:cNvGrpSpPr/>
          <p:nvPr/>
        </p:nvGrpSpPr>
        <p:grpSpPr>
          <a:xfrm>
            <a:off x="10791501" y="1534668"/>
            <a:ext cx="1189552" cy="1172905"/>
            <a:chOff x="11193544" y="3879113"/>
            <a:chExt cx="729857" cy="719643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F9A32EEA-F5DE-40D4-8C88-BFD6E7EA6E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3544" y="3879113"/>
              <a:ext cx="334709" cy="332619"/>
            </a:xfrm>
            <a:custGeom>
              <a:avLst/>
              <a:gdLst>
                <a:gd name="T0" fmla="*/ 116 w 116"/>
                <a:gd name="T1" fmla="*/ 40 h 116"/>
                <a:gd name="T2" fmla="*/ 116 w 116"/>
                <a:gd name="T3" fmla="*/ 0 h 116"/>
                <a:gd name="T4" fmla="*/ 0 w 116"/>
                <a:gd name="T5" fmla="*/ 116 h 116"/>
                <a:gd name="T6" fmla="*/ 39 w 116"/>
                <a:gd name="T7" fmla="*/ 116 h 116"/>
                <a:gd name="T8" fmla="*/ 116 w 116"/>
                <a:gd name="T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116" y="4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54" y="5"/>
                    <a:pt x="5" y="54"/>
                    <a:pt x="0" y="116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43" y="76"/>
                    <a:pt x="75" y="44"/>
                    <a:pt x="116" y="40"/>
                  </a:cubicBezTo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0309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2C34916B-2F32-4C3F-917C-D0932A76FC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93544" y="4266137"/>
              <a:ext cx="334709" cy="332619"/>
            </a:xfrm>
            <a:custGeom>
              <a:avLst/>
              <a:gdLst>
                <a:gd name="T0" fmla="*/ 39 w 116"/>
                <a:gd name="T1" fmla="*/ 0 h 116"/>
                <a:gd name="T2" fmla="*/ 0 w 116"/>
                <a:gd name="T3" fmla="*/ 0 h 116"/>
                <a:gd name="T4" fmla="*/ 116 w 116"/>
                <a:gd name="T5" fmla="*/ 116 h 116"/>
                <a:gd name="T6" fmla="*/ 116 w 116"/>
                <a:gd name="T7" fmla="*/ 74 h 116"/>
                <a:gd name="T8" fmla="*/ 39 w 116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4" y="111"/>
                    <a:pt x="116" y="116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76" y="70"/>
                    <a:pt x="44" y="40"/>
                    <a:pt x="39" y="0"/>
                  </a:cubicBezTo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0309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178D87BE-F4AF-415B-B1FE-4906BBEA7A33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88692" y="4266137"/>
              <a:ext cx="334709" cy="332619"/>
            </a:xfrm>
            <a:custGeom>
              <a:avLst/>
              <a:gdLst>
                <a:gd name="T0" fmla="*/ 0 w 116"/>
                <a:gd name="T1" fmla="*/ 74 h 116"/>
                <a:gd name="T2" fmla="*/ 0 w 116"/>
                <a:gd name="T3" fmla="*/ 116 h 116"/>
                <a:gd name="T4" fmla="*/ 116 w 116"/>
                <a:gd name="T5" fmla="*/ 0 h 116"/>
                <a:gd name="T6" fmla="*/ 73 w 116"/>
                <a:gd name="T7" fmla="*/ 0 h 116"/>
                <a:gd name="T8" fmla="*/ 0 w 116"/>
                <a:gd name="T9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0" y="74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62" y="111"/>
                    <a:pt x="111" y="62"/>
                    <a:pt x="11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8" y="38"/>
                    <a:pt x="38" y="68"/>
                    <a:pt x="0" y="74"/>
                  </a:cubicBezTo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  <a:effectLst/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0309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622E68E-092F-4EF0-9A0C-B9F276D0093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88692" y="3879113"/>
              <a:ext cx="334709" cy="332619"/>
            </a:xfrm>
            <a:custGeom>
              <a:avLst/>
              <a:gdLst>
                <a:gd name="T0" fmla="*/ 73 w 116"/>
                <a:gd name="T1" fmla="*/ 116 h 116"/>
                <a:gd name="T2" fmla="*/ 116 w 116"/>
                <a:gd name="T3" fmla="*/ 116 h 116"/>
                <a:gd name="T4" fmla="*/ 0 w 116"/>
                <a:gd name="T5" fmla="*/ 0 h 116"/>
                <a:gd name="T6" fmla="*/ 0 w 116"/>
                <a:gd name="T7" fmla="*/ 41 h 116"/>
                <a:gd name="T8" fmla="*/ 73 w 116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73" y="116"/>
                  </a:moveTo>
                  <a:cubicBezTo>
                    <a:pt x="116" y="116"/>
                    <a:pt x="116" y="116"/>
                    <a:pt x="116" y="116"/>
                  </a:cubicBezTo>
                  <a:cubicBezTo>
                    <a:pt x="111" y="54"/>
                    <a:pt x="62" y="5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9" y="46"/>
                    <a:pt x="69" y="77"/>
                    <a:pt x="73" y="116"/>
                  </a:cubicBezTo>
                </a:path>
              </a:pathLst>
            </a:custGeom>
            <a:solidFill>
              <a:srgbClr val="FF9900"/>
            </a:solidFill>
            <a:ln>
              <a:solidFill>
                <a:srgbClr val="FF9900"/>
              </a:solidFill>
            </a:ln>
            <a:effectLst/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0309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50BB742F-F568-4145-87A2-8B23E5A12A67}"/>
                </a:ext>
              </a:extLst>
            </p:cNvPr>
            <p:cNvSpPr txBox="1"/>
            <p:nvPr/>
          </p:nvSpPr>
          <p:spPr>
            <a:xfrm>
              <a:off x="11312667" y="4102931"/>
              <a:ext cx="491611" cy="28325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CDO</a:t>
              </a: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27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>
            <a:extLst>
              <a:ext uri="{FF2B5EF4-FFF2-40B4-BE49-F238E27FC236}">
                <a16:creationId xmlns:a16="http://schemas.microsoft.com/office/drawing/2014/main" id="{6D2EAE0A-5488-446A-B10C-7D5091260CA2}"/>
              </a:ext>
            </a:extLst>
          </p:cNvPr>
          <p:cNvSpPr/>
          <p:nvPr/>
        </p:nvSpPr>
        <p:spPr>
          <a:xfrm>
            <a:off x="0" y="906808"/>
            <a:ext cx="12192000" cy="380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GB" sz="2000" b="1" kern="0" dirty="0">
                <a:latin typeface="Arial"/>
              </a:rPr>
              <a:t>Current AI activities</a:t>
            </a: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99B312ED-8DD4-4AF6-B09F-F4CB03C81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655" y="1"/>
            <a:ext cx="7779734" cy="879928"/>
          </a:xfrm>
        </p:spPr>
        <p:txBody>
          <a:bodyPr/>
          <a:lstStyle/>
          <a:p>
            <a:r>
              <a:rPr lang="en-GB" dirty="0"/>
              <a:t>Artificial Intelligence and Data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DF289C37-046A-41F7-93EC-93C3B379A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3554362"/>
            <a:ext cx="2130843" cy="299607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A945E1DF-8976-4159-9197-63DBEAFFE79D}"/>
              </a:ext>
            </a:extLst>
          </p:cNvPr>
          <p:cNvSpPr/>
          <p:nvPr/>
        </p:nvSpPr>
        <p:spPr>
          <a:xfrm>
            <a:off x="259308" y="2350826"/>
            <a:ext cx="5067868" cy="10781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/>
              <a:t>Establishing</a:t>
            </a:r>
            <a:r>
              <a:rPr lang="de-DE" sz="2400" dirty="0"/>
              <a:t> the </a:t>
            </a:r>
            <a:r>
              <a:rPr lang="de-DE" sz="2400" dirty="0" err="1"/>
              <a:t>conceptual</a:t>
            </a:r>
            <a:r>
              <a:rPr lang="de-DE" sz="2400" dirty="0"/>
              <a:t> </a:t>
            </a:r>
            <a:r>
              <a:rPr lang="de-DE" sz="2400" dirty="0" err="1"/>
              <a:t>framework</a:t>
            </a:r>
            <a:r>
              <a:rPr lang="de-DE" sz="2400" dirty="0"/>
              <a:t> for </a:t>
            </a:r>
            <a:r>
              <a:rPr lang="de-DE" sz="2400" dirty="0" err="1"/>
              <a:t>responsible</a:t>
            </a:r>
            <a:r>
              <a:rPr lang="de-DE" sz="2400" dirty="0"/>
              <a:t> use </a:t>
            </a:r>
            <a:r>
              <a:rPr lang="de-DE" sz="2400" dirty="0" err="1"/>
              <a:t>of</a:t>
            </a:r>
            <a:r>
              <a:rPr lang="de-DE" sz="2400" dirty="0"/>
              <a:t> AI</a:t>
            </a:r>
            <a:r>
              <a:rPr lang="de-DE" dirty="0"/>
              <a:t> 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4AB758C-0004-475D-8F49-2D2F1EF5054E}"/>
              </a:ext>
            </a:extLst>
          </p:cNvPr>
          <p:cNvSpPr/>
          <p:nvPr/>
        </p:nvSpPr>
        <p:spPr>
          <a:xfrm>
            <a:off x="6338565" y="2350827"/>
            <a:ext cx="5412158" cy="10781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/>
              <a:t>Developing</a:t>
            </a:r>
            <a:r>
              <a:rPr lang="de-DE" sz="2400" dirty="0"/>
              <a:t> AI </a:t>
            </a:r>
            <a:r>
              <a:rPr lang="de-DE" sz="2400" dirty="0" err="1"/>
              <a:t>applications</a:t>
            </a:r>
            <a:r>
              <a:rPr lang="de-DE" sz="2400" dirty="0"/>
              <a:t> in different </a:t>
            </a:r>
            <a:r>
              <a:rPr lang="de-DE" sz="2400" dirty="0" err="1"/>
              <a:t>areas</a:t>
            </a:r>
            <a:r>
              <a:rPr lang="de-DE" sz="2400" dirty="0"/>
              <a:t>  </a:t>
            </a:r>
          </a:p>
        </p:txBody>
      </p: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C0BD3233-F274-4968-B024-806C0CD96F1E}"/>
              </a:ext>
            </a:extLst>
          </p:cNvPr>
          <p:cNvCxnSpPr>
            <a:stCxn id="36" idx="2"/>
            <a:endCxn id="41" idx="0"/>
          </p:cNvCxnSpPr>
          <p:nvPr/>
        </p:nvCxnSpPr>
        <p:spPr>
          <a:xfrm rot="5400000">
            <a:off x="3912632" y="167457"/>
            <a:ext cx="1063979" cy="3302758"/>
          </a:xfrm>
          <a:prstGeom prst="bentConnector3">
            <a:avLst/>
          </a:prstGeom>
          <a:ln w="38100">
            <a:tailEnd type="triangle"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B70776DE-0BC8-4B8F-8B71-3C41E083ED1C}"/>
              </a:ext>
            </a:extLst>
          </p:cNvPr>
          <p:cNvCxnSpPr>
            <a:cxnSpLocks/>
            <a:stCxn id="36" idx="2"/>
            <a:endCxn id="42" idx="0"/>
          </p:cNvCxnSpPr>
          <p:nvPr/>
        </p:nvCxnSpPr>
        <p:spPr>
          <a:xfrm rot="16200000" flipH="1">
            <a:off x="7038332" y="344515"/>
            <a:ext cx="1063980" cy="294864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6BFA8264-8739-4A0E-955D-AA003821F3DF}"/>
              </a:ext>
            </a:extLst>
          </p:cNvPr>
          <p:cNvSpPr/>
          <p:nvPr/>
        </p:nvSpPr>
        <p:spPr>
          <a:xfrm rot="19271382">
            <a:off x="1768281" y="4941702"/>
            <a:ext cx="1787857" cy="504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Updating</a:t>
            </a:r>
            <a:r>
              <a:rPr lang="de-DE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0119D6E3-8B47-420F-A47F-FE249C623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97" y="3984967"/>
            <a:ext cx="6320117" cy="23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9DE873-C31C-4CC3-BC09-EEFAA4D6A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654" y="46287"/>
            <a:ext cx="8282043" cy="833643"/>
          </a:xfrm>
        </p:spPr>
        <p:txBody>
          <a:bodyPr/>
          <a:lstStyle/>
          <a:p>
            <a:r>
              <a:rPr lang="en-US" dirty="0"/>
              <a:t>Research and innovation landscape related to Cyber/IT</a:t>
            </a:r>
            <a:endParaRPr lang="de-DE" dirty="0"/>
          </a:p>
        </p:txBody>
      </p:sp>
      <p:sp>
        <p:nvSpPr>
          <p:cNvPr id="39" name="Flussdiagramm: Zusammenführung 38">
            <a:extLst>
              <a:ext uri="{FF2B5EF4-FFF2-40B4-BE49-F238E27FC236}">
                <a16:creationId xmlns:a16="http://schemas.microsoft.com/office/drawing/2014/main" id="{325B26EC-FCE5-4C3D-A3FE-1B4AD1079834}"/>
              </a:ext>
            </a:extLst>
          </p:cNvPr>
          <p:cNvSpPr/>
          <p:nvPr/>
        </p:nvSpPr>
        <p:spPr bwMode="auto">
          <a:xfrm rot="18892692">
            <a:off x="4480717" y="2031206"/>
            <a:ext cx="3241675" cy="3240087"/>
          </a:xfrm>
          <a:prstGeom prst="flowChartSummingJunction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463"/>
          </a:p>
        </p:txBody>
      </p:sp>
      <p:sp>
        <p:nvSpPr>
          <p:cNvPr id="40" name="Textfeld 4">
            <a:extLst>
              <a:ext uri="{FF2B5EF4-FFF2-40B4-BE49-F238E27FC236}">
                <a16:creationId xmlns:a16="http://schemas.microsoft.com/office/drawing/2014/main" id="{29FAEC58-EB52-4F0F-A6F0-43ADDA14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738" y="2423855"/>
            <a:ext cx="16493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de-DE" alt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</a:p>
          <a:p>
            <a:pPr algn="ctr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</a:p>
        </p:txBody>
      </p:sp>
      <p:sp>
        <p:nvSpPr>
          <p:cNvPr id="41" name="Textfeld 5">
            <a:extLst>
              <a:ext uri="{FF2B5EF4-FFF2-40B4-BE49-F238E27FC236}">
                <a16:creationId xmlns:a16="http://schemas.microsoft.com/office/drawing/2014/main" id="{837FE3C6-D073-4915-8B0A-7947E58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141" y="3703916"/>
            <a:ext cx="1536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Digitalization and Technology Research Center of the Bundeswehr</a:t>
            </a:r>
          </a:p>
          <a:p>
            <a:r>
              <a:rPr lang="en-US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dtec.bw)</a:t>
            </a:r>
          </a:p>
        </p:txBody>
      </p:sp>
      <p:sp>
        <p:nvSpPr>
          <p:cNvPr id="42" name="Textfeld 6">
            <a:extLst>
              <a:ext uri="{FF2B5EF4-FFF2-40B4-BE49-F238E27FC236}">
                <a16:creationId xmlns:a16="http://schemas.microsoft.com/office/drawing/2014/main" id="{AD806B3E-BF4C-4B1A-BBD3-A283DFE15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141" y="2474893"/>
            <a:ext cx="144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Cyber Innovation Hub Bw</a:t>
            </a:r>
          </a:p>
          <a:p>
            <a:pPr algn="ctr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CIHBw</a:t>
            </a:r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extfeld 7">
            <a:extLst>
              <a:ext uri="{FF2B5EF4-FFF2-40B4-BE49-F238E27FC236}">
                <a16:creationId xmlns:a16="http://schemas.microsoft.com/office/drawing/2014/main" id="{05DC709D-2F10-46CC-B474-E0EC27F0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754588"/>
            <a:ext cx="13128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de-DE" alt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endParaRPr lang="de-DE" alt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</a:p>
          <a:p>
            <a:pPr algn="ctr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(RI CODE)</a:t>
            </a:r>
          </a:p>
        </p:txBody>
      </p:sp>
      <p:sp>
        <p:nvSpPr>
          <p:cNvPr id="44" name="Rechteck 8">
            <a:extLst>
              <a:ext uri="{FF2B5EF4-FFF2-40B4-BE49-F238E27FC236}">
                <a16:creationId xmlns:a16="http://schemas.microsoft.com/office/drawing/2014/main" id="{B944446C-D9AC-415A-8790-618E6ED4E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493" y="3964487"/>
            <a:ext cx="2724150" cy="14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Study and research opportunities for tomorrow's idea drivers</a:t>
            </a:r>
          </a:p>
          <a:p>
            <a:pPr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Recognizing trends, experimenting and developing ideas</a:t>
            </a: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9">
            <a:extLst>
              <a:ext uri="{FF2B5EF4-FFF2-40B4-BE49-F238E27FC236}">
                <a16:creationId xmlns:a16="http://schemas.microsoft.com/office/drawing/2014/main" id="{AA58E8B3-E146-451D-A3CD-AFFA6784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629" y="2201636"/>
            <a:ext cx="3116879" cy="14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42875" indent="-142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Utilizing the potential of the start-up ecosystem for innovation projects in the Federal Armed Forces</a:t>
            </a:r>
          </a:p>
          <a:p>
            <a:pPr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Promoting a culture of innovation by empowering employees to become intrapreneurs</a:t>
            </a: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10">
            <a:extLst>
              <a:ext uri="{FF2B5EF4-FFF2-40B4-BE49-F238E27FC236}">
                <a16:creationId xmlns:a16="http://schemas.microsoft.com/office/drawing/2014/main" id="{951ED200-5801-40A5-AAAE-81C13204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823" y="2103438"/>
            <a:ext cx="28114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Targeted commissioning of projects with high innovation potential in the area of cyber security, orientated towards the needs of internal and external security</a:t>
            </a:r>
            <a:endParaRPr lang="en-GB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59B7D757-4FC5-4C76-9DCD-8B3097D06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544" y="1285557"/>
            <a:ext cx="1510146" cy="830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Rechteck 13">
            <a:extLst>
              <a:ext uri="{FF2B5EF4-FFF2-40B4-BE49-F238E27FC236}">
                <a16:creationId xmlns:a16="http://schemas.microsoft.com/office/drawing/2014/main" id="{D9EA8F76-B5F2-4676-9DAE-EA45866D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3" y="4325938"/>
            <a:ext cx="2924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Linking research in the field of digitalization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Strengthening Germany's digital sovereignty</a:t>
            </a: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04573E54-25E8-421F-B1D1-6EA77692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3" y="1414463"/>
            <a:ext cx="250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Grafik 15">
            <a:extLst>
              <a:ext uri="{FF2B5EF4-FFF2-40B4-BE49-F238E27FC236}">
                <a16:creationId xmlns:a16="http://schemas.microsoft.com/office/drawing/2014/main" id="{CF0A3802-268F-4741-B10E-D888DC97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3" y="5499100"/>
            <a:ext cx="22764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961C60C-5C51-431F-96BC-2EAA75B6C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16" y="5469958"/>
            <a:ext cx="839189" cy="7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A651327C-4A68-48E6-BE8D-70F43816F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Innovation System (</a:t>
            </a:r>
            <a:r>
              <a:rPr lang="de-DE" dirty="0" err="1"/>
              <a:t>InnoSysBw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91C0A5C-0FA1-4600-AE82-42189EB3A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" y="990357"/>
            <a:ext cx="11888230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1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7968" y="1764617"/>
            <a:ext cx="9654260" cy="1227158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dirty="0"/>
              <a:t>Strengthening Cyber and IT Resilience</a:t>
            </a:r>
            <a:br>
              <a:rPr lang="en-US" dirty="0"/>
            </a:br>
            <a:r>
              <a:rPr lang="en-US" dirty="0"/>
              <a:t>across the Bundeswehr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7969" y="3133178"/>
            <a:ext cx="9654258" cy="169870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/>
              <a:t>CDAO Defence UK</a:t>
            </a:r>
            <a:br>
              <a:rPr lang="de-DE" sz="1800" b="1" dirty="0"/>
            </a:br>
            <a:endParaRPr lang="de-DE" dirty="0"/>
          </a:p>
          <a:p>
            <a:r>
              <a:rPr lang="de-DE" dirty="0"/>
              <a:t>Captain (Navy) Daniel Prenzel, </a:t>
            </a:r>
            <a:br>
              <a:rPr lang="de-DE" dirty="0"/>
            </a:br>
            <a:r>
              <a:rPr lang="en-US" dirty="0"/>
              <a:t>Directorate-General for Innovation and Cyber</a:t>
            </a:r>
          </a:p>
          <a:p>
            <a:r>
              <a:rPr lang="en-US" dirty="0"/>
              <a:t>Policy, Planning and Procurement, Cyber and Information Systems Branch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47968" y="4704584"/>
            <a:ext cx="9648897" cy="1072369"/>
          </a:xfrm>
        </p:spPr>
        <p:txBody>
          <a:bodyPr>
            <a:normAutofit/>
          </a:bodyPr>
          <a:lstStyle/>
          <a:p>
            <a:r>
              <a:rPr lang="de-DE" sz="1600" dirty="0"/>
              <a:t>27 </a:t>
            </a:r>
            <a:r>
              <a:rPr lang="de-DE" sz="1600" dirty="0" err="1"/>
              <a:t>January</a:t>
            </a:r>
            <a:r>
              <a:rPr lang="de-DE" sz="1600" dirty="0"/>
              <a:t> 2026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51254" y="1004047"/>
            <a:ext cx="8022462" cy="29564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de-DE" dirty="0"/>
              <a:t>DIRECTORATE-GENERAL INNOVATION AND CYBER</a:t>
            </a:r>
            <a:r>
              <a:rPr lang="en-US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65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98655" y="46287"/>
            <a:ext cx="7779734" cy="833643"/>
          </a:xfrm>
        </p:spPr>
        <p:txBody>
          <a:bodyPr anchor="ctr"/>
          <a:lstStyle/>
          <a:p>
            <a:pPr algn="ctr"/>
            <a:r>
              <a:rPr lang="de-DE" dirty="0"/>
              <a:t>Cyber and Information Domain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76B93E6-0066-4372-9B45-3401D5D4CCFA}"/>
              </a:ext>
            </a:extLst>
          </p:cNvPr>
          <p:cNvGrpSpPr/>
          <p:nvPr/>
        </p:nvGrpSpPr>
        <p:grpSpPr>
          <a:xfrm>
            <a:off x="1033466" y="1373680"/>
            <a:ext cx="9575540" cy="4958294"/>
            <a:chOff x="1276668" y="1048173"/>
            <a:chExt cx="8879685" cy="4541115"/>
          </a:xfrm>
        </p:grpSpPr>
        <p:pic>
          <p:nvPicPr>
            <p:cNvPr id="13" name="Picture 12" descr="Ähnliches Foto">
              <a:hlinkClick r:id="rId3"/>
              <a:extLst>
                <a:ext uri="{FF2B5EF4-FFF2-40B4-BE49-F238E27FC236}">
                  <a16:creationId xmlns:a16="http://schemas.microsoft.com/office/drawing/2014/main" id="{AF78AA1A-D799-43E5-8E85-26F98528579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81463" y="1048173"/>
              <a:ext cx="2200453" cy="1381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CB2D5FF7-3D89-49E1-B71F-E3015BB51519}"/>
                </a:ext>
              </a:extLst>
            </p:cNvPr>
            <p:cNvSpPr/>
            <p:nvPr/>
          </p:nvSpPr>
          <p:spPr>
            <a:xfrm rot="6660305">
              <a:off x="4192424" y="551556"/>
              <a:ext cx="1379807" cy="3561238"/>
            </a:xfrm>
            <a:prstGeom prst="triangle">
              <a:avLst>
                <a:gd name="adj" fmla="val 47467"/>
              </a:avLst>
            </a:prstGeom>
            <a:solidFill>
              <a:srgbClr val="537D6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5125B3DE-247C-4BBC-BD8F-59764FADBD66}"/>
                </a:ext>
              </a:extLst>
            </p:cNvPr>
            <p:cNvSpPr/>
            <p:nvPr/>
          </p:nvSpPr>
          <p:spPr>
            <a:xfrm rot="5400000">
              <a:off x="4995477" y="1141210"/>
              <a:ext cx="1383017" cy="4355038"/>
            </a:xfrm>
            <a:prstGeom prst="triangle">
              <a:avLst>
                <a:gd name="adj" fmla="val 43084"/>
              </a:avLst>
            </a:prstGeom>
            <a:solidFill>
              <a:srgbClr val="537D6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Gleichschenkliges Dreieck 15">
              <a:extLst>
                <a:ext uri="{FF2B5EF4-FFF2-40B4-BE49-F238E27FC236}">
                  <a16:creationId xmlns:a16="http://schemas.microsoft.com/office/drawing/2014/main" id="{9BFC0362-4F76-43C0-B51A-2E9E583C28D5}"/>
                </a:ext>
              </a:extLst>
            </p:cNvPr>
            <p:cNvSpPr/>
            <p:nvPr/>
          </p:nvSpPr>
          <p:spPr>
            <a:xfrm rot="4171001">
              <a:off x="4899775" y="1592899"/>
              <a:ext cx="1370585" cy="4974490"/>
            </a:xfrm>
            <a:prstGeom prst="triangle">
              <a:avLst>
                <a:gd name="adj" fmla="val 50592"/>
              </a:avLst>
            </a:prstGeom>
            <a:solidFill>
              <a:srgbClr val="537D6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81DC305-0A05-45AA-BF2F-71009E5FFB38}"/>
                </a:ext>
              </a:extLst>
            </p:cNvPr>
            <p:cNvSpPr>
              <a:spLocks/>
            </p:cNvSpPr>
            <p:nvPr/>
          </p:nvSpPr>
          <p:spPr>
            <a:xfrm>
              <a:off x="1291160" y="4206270"/>
              <a:ext cx="2226658" cy="13830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17F8876-BE94-4CD8-9E38-9B7F14E20288}"/>
                </a:ext>
              </a:extLst>
            </p:cNvPr>
            <p:cNvSpPr/>
            <p:nvPr/>
          </p:nvSpPr>
          <p:spPr>
            <a:xfrm rot="1004025">
              <a:off x="3677591" y="2173010"/>
              <a:ext cx="2298103" cy="26214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 (Textkörper)"/>
                </a:rPr>
                <a:t>Cyberspace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(Textkörper)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268FBA4-36C7-4FD3-A41D-5FA55FEEC2BF}"/>
                </a:ext>
              </a:extLst>
            </p:cNvPr>
            <p:cNvSpPr/>
            <p:nvPr/>
          </p:nvSpPr>
          <p:spPr>
            <a:xfrm>
              <a:off x="3662141" y="3141797"/>
              <a:ext cx="2544969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 (Textkörper)"/>
                </a:rPr>
                <a:t>Electromagnetic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 (Textkörper)"/>
                </a:rPr>
                <a:t> 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 (Textkörper)"/>
                </a:rPr>
                <a:t>Spectrum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E34403B-2976-45F1-B552-5D52F87A1CC6}"/>
                </a:ext>
              </a:extLst>
            </p:cNvPr>
            <p:cNvSpPr/>
            <p:nvPr/>
          </p:nvSpPr>
          <p:spPr>
            <a:xfrm rot="20293167">
              <a:off x="3637790" y="4154393"/>
              <a:ext cx="2652375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 (Textkörper)"/>
                </a:rPr>
                <a:t>Information Environment</a:t>
              </a:r>
            </a:p>
          </p:txBody>
        </p:sp>
        <p:pic>
          <p:nvPicPr>
            <p:cNvPr id="21" name="Grafik 1">
              <a:extLst>
                <a:ext uri="{FF2B5EF4-FFF2-40B4-BE49-F238E27FC236}">
                  <a16:creationId xmlns:a16="http://schemas.microsoft.com/office/drawing/2014/main" id="{3EA2F28F-76E4-432F-9FF5-1E53B797B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34859" y="4247874"/>
              <a:ext cx="1551986" cy="1341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83A96C93-0665-4B3D-A448-BA8DB1EAB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927" y="1518339"/>
              <a:ext cx="4165426" cy="3607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 descr="Bildergebnis für elektromagnetisches spektrum">
              <a:hlinkClick r:id="rId7"/>
              <a:extLst>
                <a:ext uri="{FF2B5EF4-FFF2-40B4-BE49-F238E27FC236}">
                  <a16:creationId xmlns:a16="http://schemas.microsoft.com/office/drawing/2014/main" id="{4C119AAE-41E4-46FD-B8A1-793EF5550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76668" y="2626329"/>
              <a:ext cx="2226658" cy="138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6F8BFCB-C69E-41C3-9250-50D14B884E89}"/>
                </a:ext>
              </a:extLst>
            </p:cNvPr>
            <p:cNvSpPr txBox="1"/>
            <p:nvPr/>
          </p:nvSpPr>
          <p:spPr>
            <a:xfrm>
              <a:off x="6767838" y="1048173"/>
              <a:ext cx="2899506" cy="4632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de-DE" sz="2000" b="1" dirty="0"/>
                <a:t>C</a:t>
              </a:r>
              <a:r>
                <a:rPr lang="de-DE" sz="1600" dirty="0"/>
                <a:t>yber and </a:t>
              </a:r>
              <a:r>
                <a:rPr lang="de-DE" sz="2000" b="1" dirty="0"/>
                <a:t>I</a:t>
              </a:r>
              <a:r>
                <a:rPr lang="de-DE" sz="1600" dirty="0"/>
                <a:t>nformation </a:t>
              </a:r>
              <a:r>
                <a:rPr lang="de-DE" sz="2000" b="1" dirty="0"/>
                <a:t>D</a:t>
              </a:r>
              <a:r>
                <a:rPr lang="de-DE" sz="1600" dirty="0"/>
                <a:t>omain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32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79609BC-359E-4132-B11C-1B14DB02B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73" y="1238765"/>
            <a:ext cx="3914300" cy="2108338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FB289F80-192F-48FA-BB23-5B897DD09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654" y="46287"/>
            <a:ext cx="8733489" cy="833643"/>
          </a:xfrm>
        </p:spPr>
        <p:txBody>
          <a:bodyPr/>
          <a:lstStyle/>
          <a:p>
            <a:r>
              <a:rPr lang="de-DE" dirty="0"/>
              <a:t>Challenges (in </a:t>
            </a:r>
            <a:r>
              <a:rPr lang="de-DE" dirty="0" err="1"/>
              <a:t>the</a:t>
            </a:r>
            <a:r>
              <a:rPr lang="de-DE" dirty="0"/>
              <a:t> Cyber and Information Domain)</a:t>
            </a:r>
          </a:p>
        </p:txBody>
      </p:sp>
      <p:pic>
        <p:nvPicPr>
          <p:cNvPr id="24" name="Picture 4" descr="https://static.securityintelligence.com/uploads/2017/01/CyberResilience-630x330.jpg">
            <a:extLst>
              <a:ext uri="{FF2B5EF4-FFF2-40B4-BE49-F238E27FC236}">
                <a16:creationId xmlns:a16="http://schemas.microsoft.com/office/drawing/2014/main" id="{8FAFB3F9-DBEF-43D5-A6C3-071030F28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0742" y="3631002"/>
            <a:ext cx="4070516" cy="285467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2DC00B4-7328-4811-87E8-BAA68162A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33" y="1094848"/>
            <a:ext cx="4425571" cy="2621385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7D2146A5-6865-4C22-ADDA-AB60CB4E5DC3}"/>
              </a:ext>
            </a:extLst>
          </p:cNvPr>
          <p:cNvSpPr/>
          <p:nvPr/>
        </p:nvSpPr>
        <p:spPr>
          <a:xfrm>
            <a:off x="5169515" y="1435586"/>
            <a:ext cx="2268000" cy="226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C0AE9D0-DBF3-4BE5-93CD-410E9EC8D6B4}"/>
              </a:ext>
            </a:extLst>
          </p:cNvPr>
          <p:cNvCxnSpPr>
            <a:cxnSpLocks/>
          </p:cNvCxnSpPr>
          <p:nvPr/>
        </p:nvCxnSpPr>
        <p:spPr>
          <a:xfrm>
            <a:off x="5263433" y="2249104"/>
            <a:ext cx="2268000" cy="814100"/>
          </a:xfrm>
          <a:prstGeom prst="straightConnector1">
            <a:avLst/>
          </a:prstGeom>
          <a:ln w="53975">
            <a:gradFill>
              <a:gsLst>
                <a:gs pos="50000">
                  <a:srgbClr val="7C7D7F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headEnd type="triangle"/>
            <a:tailEnd type="triangle"/>
          </a:ln>
          <a:effectLst>
            <a:outerShdw blurRad="63500" sx="106000" sy="106000" algn="ctr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EC8E3817-882E-4A52-A28B-5AD10D1334BE}"/>
              </a:ext>
            </a:extLst>
          </p:cNvPr>
          <p:cNvSpPr txBox="1"/>
          <p:nvPr/>
        </p:nvSpPr>
        <p:spPr>
          <a:xfrm>
            <a:off x="5946160" y="2109097"/>
            <a:ext cx="1318255" cy="954107"/>
          </a:xfrm>
          <a:prstGeom prst="rect">
            <a:avLst/>
          </a:prstGeom>
          <a:noFill/>
          <a:effectLst>
            <a:outerShdw blurRad="63500" sx="107000" sy="107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800" dirty="0">
                <a:ln w="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Grey </a:t>
            </a:r>
            <a:r>
              <a:rPr lang="de-DE" sz="2800" dirty="0">
                <a:ln w="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36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Zone</a:t>
            </a:r>
          </a:p>
        </p:txBody>
      </p:sp>
      <p:pic>
        <p:nvPicPr>
          <p:cNvPr id="29" name="Picture 4" descr="Bildergebnis für 360 grad">
            <a:hlinkClick r:id="rId7"/>
            <a:extLst>
              <a:ext uri="{FF2B5EF4-FFF2-40B4-BE49-F238E27FC236}">
                <a16:creationId xmlns:a16="http://schemas.microsoft.com/office/drawing/2014/main" id="{72EBBC27-3FC6-476D-B168-45C155BDB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4493" y="1065569"/>
            <a:ext cx="1922277" cy="12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25C7149-B654-451C-A6A5-681DA6D41A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350" y="3589368"/>
            <a:ext cx="4070517" cy="285467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4FCC507-3E1F-4F25-B1C5-61C473A82A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890" y="3711634"/>
            <a:ext cx="4090425" cy="28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D7E96-C72F-4B32-BED6-D8C8473E6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Directorate-General Innovation and Cyber</a:t>
            </a:r>
            <a:br>
              <a:rPr lang="en-US" dirty="0"/>
            </a:br>
            <a:r>
              <a:rPr lang="en-US" dirty="0"/>
              <a:t>in the Federal Ministry of Defence</a:t>
            </a:r>
            <a:endParaRPr lang="de-DE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6BB354E9-6291-4D2B-9AF3-737618630D3D}"/>
              </a:ext>
            </a:extLst>
          </p:cNvPr>
          <p:cNvSpPr/>
          <p:nvPr/>
        </p:nvSpPr>
        <p:spPr>
          <a:xfrm>
            <a:off x="275303" y="1245366"/>
            <a:ext cx="11649997" cy="5037448"/>
          </a:xfrm>
          <a:prstGeom prst="rect">
            <a:avLst/>
          </a:prstGeom>
          <a:noFill/>
          <a:ln w="57150">
            <a:solidFill>
              <a:srgbClr val="ADB7BC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91423" tIns="45712" rIns="91423" bIns="4571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2" descr="https://wiki.bundeswehr.org/download/thumbnails/1477280316/BMVg.png?version=1&amp;modificationDate=1469441621000&amp;api=v2">
            <a:extLst>
              <a:ext uri="{FF2B5EF4-FFF2-40B4-BE49-F238E27FC236}">
                <a16:creationId xmlns:a16="http://schemas.microsoft.com/office/drawing/2014/main" id="{47C06500-82BC-46F8-B8E3-2664DCE2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4" y="931232"/>
            <a:ext cx="1566692" cy="18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4A839EB0-4E1E-4F9A-99AB-99DB1D7D8B59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2399375" y="2802064"/>
            <a:ext cx="0" cy="2290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82E3429F-6649-42B6-AC49-926711348C9E}"/>
              </a:ext>
            </a:extLst>
          </p:cNvPr>
          <p:cNvCxnSpPr>
            <a:cxnSpLocks/>
          </p:cNvCxnSpPr>
          <p:nvPr/>
        </p:nvCxnSpPr>
        <p:spPr>
          <a:xfrm flipV="1">
            <a:off x="4444724" y="2794920"/>
            <a:ext cx="1" cy="360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Gerader Verbinder 131">
            <a:extLst>
              <a:ext uri="{FF2B5EF4-FFF2-40B4-BE49-F238E27FC236}">
                <a16:creationId xmlns:a16="http://schemas.microsoft.com/office/drawing/2014/main" id="{538F8C0E-869C-4BB8-9EC9-4766732D08D1}"/>
              </a:ext>
            </a:extLst>
          </p:cNvPr>
          <p:cNvCxnSpPr>
            <a:cxnSpLocks/>
          </p:cNvCxnSpPr>
          <p:nvPr/>
        </p:nvCxnSpPr>
        <p:spPr>
          <a:xfrm flipV="1">
            <a:off x="9800446" y="2792539"/>
            <a:ext cx="0" cy="235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" name="Grafik 132">
            <a:extLst>
              <a:ext uri="{FF2B5EF4-FFF2-40B4-BE49-F238E27FC236}">
                <a16:creationId xmlns:a16="http://schemas.microsoft.com/office/drawing/2014/main" id="{36CC5CA4-89B7-435B-ABC7-753EC80831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028" y="1422663"/>
            <a:ext cx="850204" cy="11829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4F51354F-6642-4C69-BBA8-5BE106238565}"/>
              </a:ext>
            </a:extLst>
          </p:cNvPr>
          <p:cNvGrpSpPr/>
          <p:nvPr/>
        </p:nvGrpSpPr>
        <p:grpSpPr>
          <a:xfrm>
            <a:off x="456788" y="1564637"/>
            <a:ext cx="11278423" cy="4459919"/>
            <a:chOff x="387712" y="1557493"/>
            <a:chExt cx="11278423" cy="4459919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02880B9-88A7-484B-915B-FC5921005E12}"/>
                </a:ext>
              </a:extLst>
            </p:cNvPr>
            <p:cNvGrpSpPr/>
            <p:nvPr/>
          </p:nvGrpSpPr>
          <p:grpSpPr>
            <a:xfrm>
              <a:off x="387712" y="1557493"/>
              <a:ext cx="11278423" cy="3559431"/>
              <a:chOff x="1191607" y="1996193"/>
              <a:chExt cx="9687721" cy="2750262"/>
            </a:xfrm>
          </p:grpSpPr>
          <p:cxnSp>
            <p:nvCxnSpPr>
              <p:cNvPr id="4" name="Verbinder: gewinkelt 3">
                <a:extLst>
                  <a:ext uri="{FF2B5EF4-FFF2-40B4-BE49-F238E27FC236}">
                    <a16:creationId xmlns:a16="http://schemas.microsoft.com/office/drawing/2014/main" id="{E031BA3A-8098-4338-9010-8423DB9719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2946" y="3166057"/>
                <a:ext cx="1635512" cy="65280"/>
              </a:xfrm>
              <a:prstGeom prst="bentConnector3">
                <a:avLst>
                  <a:gd name="adj1" fmla="val 225"/>
                </a:avLst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Verbinder: gewinkelt 4">
                <a:extLst>
                  <a:ext uri="{FF2B5EF4-FFF2-40B4-BE49-F238E27FC236}">
                    <a16:creationId xmlns:a16="http://schemas.microsoft.com/office/drawing/2014/main" id="{357B1ED1-0437-47C2-A587-3361B39208CF}"/>
                  </a:ext>
                </a:extLst>
              </p:cNvPr>
              <p:cNvCxnSpPr>
                <a:cxnSpLocks/>
                <a:stCxn id="14" idx="0"/>
                <a:endCxn id="49" idx="2"/>
              </p:cNvCxnSpPr>
              <p:nvPr/>
            </p:nvCxnSpPr>
            <p:spPr>
              <a:xfrm rot="5400000" flipH="1" flipV="1">
                <a:off x="6144003" y="3426926"/>
                <a:ext cx="573031" cy="1199038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F035A22B-BDAD-453D-9BFA-C871C5BC37AA}"/>
                  </a:ext>
                </a:extLst>
              </p:cNvPr>
              <p:cNvCxnSpPr>
                <a:cxnSpLocks/>
                <a:stCxn id="25" idx="0"/>
                <a:endCxn id="28" idx="2"/>
              </p:cNvCxnSpPr>
              <p:nvPr/>
            </p:nvCxnSpPr>
            <p:spPr>
              <a:xfrm flipH="1" flipV="1">
                <a:off x="4617089" y="3891905"/>
                <a:ext cx="1345" cy="417723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DE208CF-95AC-4475-9E7C-DD2764687BEE}"/>
                  </a:ext>
                </a:extLst>
              </p:cNvPr>
              <p:cNvSpPr txBox="1"/>
              <p:nvPr/>
            </p:nvSpPr>
            <p:spPr>
              <a:xfrm>
                <a:off x="1932278" y="4312960"/>
                <a:ext cx="864105" cy="4193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DG </a:t>
                </a:r>
                <a:r>
                  <a:rPr lang="de-DE" sz="800" b="1" dirty="0" err="1">
                    <a:solidFill>
                      <a:srgbClr val="000000"/>
                    </a:solidFill>
                  </a:rPr>
                  <a:t>Armament</a:t>
                </a:r>
                <a:endParaRPr lang="de-DE" sz="800" b="1" dirty="0">
                  <a:solidFill>
                    <a:srgbClr val="000000"/>
                  </a:solidFill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(</a:t>
                </a:r>
                <a:r>
                  <a:rPr lang="de-DE" sz="800" b="1" dirty="0" err="1">
                    <a:solidFill>
                      <a:srgbClr val="000000"/>
                    </a:solidFill>
                  </a:rPr>
                  <a:t>Rü</a:t>
                </a:r>
                <a:r>
                  <a:rPr lang="de-DE" sz="800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F3960A-A220-49FE-B2BC-96E759179FFB}"/>
                  </a:ext>
                </a:extLst>
              </p:cNvPr>
              <p:cNvSpPr txBox="1"/>
              <p:nvPr/>
            </p:nvSpPr>
            <p:spPr>
              <a:xfrm>
                <a:off x="8841930" y="4298821"/>
                <a:ext cx="748563" cy="4476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DG Legal Affairs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(R)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FE6FE91-21F0-46F4-99AD-7EF5AC0FEBD0}"/>
                  </a:ext>
                </a:extLst>
              </p:cNvPr>
              <p:cNvSpPr txBox="1"/>
              <p:nvPr/>
            </p:nvSpPr>
            <p:spPr>
              <a:xfrm>
                <a:off x="4992598" y="1996193"/>
                <a:ext cx="2075175" cy="5156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buClr>
                    <a:srgbClr val="004481"/>
                  </a:buClr>
                  <a:defRPr/>
                </a:pPr>
                <a:r>
                  <a:rPr lang="de-DE" sz="900" dirty="0"/>
                  <a:t>Minister </a:t>
                </a:r>
                <a:r>
                  <a:rPr lang="de-DE" sz="900" dirty="0" err="1"/>
                  <a:t>of</a:t>
                </a:r>
                <a:r>
                  <a:rPr lang="de-DE" sz="900" dirty="0"/>
                  <a:t> Defence</a:t>
                </a:r>
              </a:p>
              <a:p>
                <a:pPr defTabSz="914400" fontAlgn="base">
                  <a:spcBef>
                    <a:spcPct val="0"/>
                  </a:spcBef>
                  <a:buClr>
                    <a:srgbClr val="004481"/>
                  </a:buClr>
                  <a:defRPr/>
                </a:pPr>
                <a:r>
                  <a:rPr lang="de-DE" sz="900" dirty="0"/>
                  <a:t>Boris Pistorius</a:t>
                </a:r>
              </a:p>
            </p:txBody>
          </p:sp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D45A6A76-65D8-4E75-B9AD-E5549C997E10}"/>
                  </a:ext>
                </a:extLst>
              </p:cNvPr>
              <p:cNvSpPr txBox="1"/>
              <p:nvPr/>
            </p:nvSpPr>
            <p:spPr>
              <a:xfrm>
                <a:off x="7390766" y="2064130"/>
                <a:ext cx="1253064" cy="383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buClr>
                    <a:srgbClr val="004481"/>
                  </a:buClr>
                  <a:defRPr/>
                </a:pPr>
                <a:r>
                  <a:rPr lang="de-DE" sz="800" dirty="0">
                    <a:solidFill>
                      <a:srgbClr val="000000"/>
                    </a:solidFill>
                  </a:rPr>
                  <a:t>Press and Communications Office / </a:t>
                </a:r>
                <a:r>
                  <a:rPr lang="de-DE" sz="800" dirty="0" err="1">
                    <a:solidFill>
                      <a:srgbClr val="000000"/>
                    </a:solidFill>
                  </a:rPr>
                  <a:t>FMoD</a:t>
                </a:r>
                <a:r>
                  <a:rPr lang="de-DE" sz="800" dirty="0">
                    <a:solidFill>
                      <a:srgbClr val="000000"/>
                    </a:solidFill>
                  </a:rPr>
                  <a:t> </a:t>
                </a:r>
                <a:r>
                  <a:rPr lang="de-DE" sz="800" dirty="0" err="1">
                    <a:solidFill>
                      <a:srgbClr val="000000"/>
                    </a:solidFill>
                  </a:rPr>
                  <a:t>Spokesperson</a:t>
                </a:r>
                <a:endParaRPr lang="de-DE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D0B36C04-84AD-40B1-877F-4B5E92C617FF}"/>
                  </a:ext>
                </a:extLst>
              </p:cNvPr>
              <p:cNvSpPr txBox="1"/>
              <p:nvPr/>
            </p:nvSpPr>
            <p:spPr>
              <a:xfrm>
                <a:off x="3376398" y="2058999"/>
                <a:ext cx="1252365" cy="3810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buClr>
                    <a:srgbClr val="004481"/>
                  </a:buClr>
                  <a:defRPr/>
                </a:pPr>
                <a:r>
                  <a:rPr lang="de-DE" sz="800" dirty="0">
                    <a:solidFill>
                      <a:srgbClr val="000000"/>
                    </a:solidFill>
                  </a:rPr>
                  <a:t>Executive </a:t>
                </a:r>
                <a:r>
                  <a:rPr lang="de-DE" sz="800" dirty="0" err="1">
                    <a:solidFill>
                      <a:srgbClr val="000000"/>
                    </a:solidFill>
                  </a:rPr>
                  <a:t>Staff</a:t>
                </a:r>
                <a:endParaRPr lang="de-DE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BDEB9D4-BC85-4B2E-AC5D-9B4EEA41A92D}"/>
                  </a:ext>
                </a:extLst>
              </p:cNvPr>
              <p:cNvSpPr txBox="1"/>
              <p:nvPr/>
            </p:nvSpPr>
            <p:spPr>
              <a:xfrm>
                <a:off x="9677095" y="4298821"/>
                <a:ext cx="756769" cy="4476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DG Central Affairs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(Z)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3AD589B-DCCA-493E-9848-7AB8C8A14E3A}"/>
                  </a:ext>
                </a:extLst>
              </p:cNvPr>
              <p:cNvSpPr txBox="1"/>
              <p:nvPr/>
            </p:nvSpPr>
            <p:spPr>
              <a:xfrm>
                <a:off x="5467420" y="4312960"/>
                <a:ext cx="727160" cy="4163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DG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Policy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(Pol)</a:t>
                </a: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77781DEF-0528-4007-9148-817F64B06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1300" y="3126560"/>
                <a:ext cx="1073748" cy="400137"/>
              </a:xfrm>
              <a:prstGeom prst="chevron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 </a:t>
                </a:r>
                <a:r>
                  <a:rPr lang="de-DE" sz="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Secretary</a:t>
                </a: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Dr.Stöß</a:t>
                </a:r>
                <a:endParaRPr lang="de-DE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4">
                <a:extLst>
                  <a:ext uri="{FF2B5EF4-FFF2-40B4-BE49-F238E27FC236}">
                    <a16:creationId xmlns:a16="http://schemas.microsoft.com/office/drawing/2014/main" id="{3F0987A8-DC54-4DBD-9A9E-C06A86F1F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734" y="3129318"/>
                <a:ext cx="1032374" cy="388271"/>
              </a:xfrm>
              <a:prstGeom prst="chevron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>
                  <a:spcAft>
                    <a:spcPct val="10000"/>
                  </a:spcAft>
                  <a:buClr>
                    <a:srgbClr val="004481"/>
                  </a:buClr>
                </a:pPr>
                <a:r>
                  <a:rPr lang="de-DE" sz="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Parliamentary</a:t>
                </a: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 </a:t>
                </a:r>
                <a:r>
                  <a:rPr lang="de-DE" sz="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Secretary</a:t>
                </a:r>
                <a:endParaRPr lang="de-DE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ct val="10000"/>
                  </a:spcAft>
                  <a:buClr>
                    <a:srgbClr val="004481"/>
                  </a:buClr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Hartmann</a:t>
                </a:r>
              </a:p>
            </p:txBody>
          </p:sp>
          <p:sp>
            <p:nvSpPr>
              <p:cNvPr id="17" name="AutoShape 4">
                <a:extLst>
                  <a:ext uri="{FF2B5EF4-FFF2-40B4-BE49-F238E27FC236}">
                    <a16:creationId xmlns:a16="http://schemas.microsoft.com/office/drawing/2014/main" id="{E05B2A49-31D0-4DA8-B2CA-8562B170A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9692" y="3126560"/>
                <a:ext cx="1019636" cy="397378"/>
              </a:xfrm>
              <a:prstGeom prst="chevron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lvl="0" algn="ctr"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Parliamentary</a:t>
                </a:r>
                <a:r>
                  <a:rPr lang="de-DE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 </a:t>
                </a:r>
                <a:r>
                  <a:rPr lang="de-DE" sz="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Secretary</a:t>
                </a:r>
                <a:endParaRPr lang="de-DE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Dr. Schmid</a:t>
                </a:r>
              </a:p>
            </p:txBody>
          </p:sp>
          <p:sp>
            <p:nvSpPr>
              <p:cNvPr id="18" name="AutoShape 4">
                <a:extLst>
                  <a:ext uri="{FF2B5EF4-FFF2-40B4-BE49-F238E27FC236}">
                    <a16:creationId xmlns:a16="http://schemas.microsoft.com/office/drawing/2014/main" id="{5C008A47-2353-4CAD-A5F7-6E7A8EC0B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1300" y="3527156"/>
                <a:ext cx="1073748" cy="162833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Office</a:t>
                </a:r>
              </a:p>
            </p:txBody>
          </p:sp>
          <p:sp>
            <p:nvSpPr>
              <p:cNvPr id="19" name="AutoShape 4">
                <a:extLst>
                  <a:ext uri="{FF2B5EF4-FFF2-40B4-BE49-F238E27FC236}">
                    <a16:creationId xmlns:a16="http://schemas.microsoft.com/office/drawing/2014/main" id="{7D8FF632-A593-412A-9819-EE6551580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607" y="3519502"/>
                <a:ext cx="1032501" cy="154292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t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Office</a:t>
                </a:r>
              </a:p>
            </p:txBody>
          </p:sp>
          <p:sp>
            <p:nvSpPr>
              <p:cNvPr id="20" name="AutoShape 4">
                <a:extLst>
                  <a:ext uri="{FF2B5EF4-FFF2-40B4-BE49-F238E27FC236}">
                    <a16:creationId xmlns:a16="http://schemas.microsoft.com/office/drawing/2014/main" id="{D3CBD669-24FA-46D5-8929-A7B034170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8384" y="3521431"/>
                <a:ext cx="1019636" cy="161569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Office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EAC586CF-EA74-4A49-96F5-774E94B6B229}"/>
                  </a:ext>
                </a:extLst>
              </p:cNvPr>
              <p:cNvSpPr txBox="1"/>
              <p:nvPr/>
            </p:nvSpPr>
            <p:spPr>
              <a:xfrm>
                <a:off x="3851082" y="4309629"/>
                <a:ext cx="1534703" cy="4260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DG </a:t>
                </a:r>
                <a:r>
                  <a:rPr lang="de-DE" sz="800" b="1" dirty="0" err="1">
                    <a:solidFill>
                      <a:srgbClr val="000000"/>
                    </a:solidFill>
                  </a:rPr>
                  <a:t>Armed</a:t>
                </a:r>
                <a:r>
                  <a:rPr lang="de-DE" sz="800" b="1" dirty="0">
                    <a:solidFill>
                      <a:srgbClr val="000000"/>
                    </a:solidFill>
                  </a:rPr>
                  <a:t> Forces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(SK)</a:t>
                </a: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CE4C0943-9407-4760-AE58-348144A15932}"/>
                  </a:ext>
                </a:extLst>
              </p:cNvPr>
              <p:cNvSpPr txBox="1"/>
              <p:nvPr/>
            </p:nvSpPr>
            <p:spPr>
              <a:xfrm>
                <a:off x="7864729" y="4309908"/>
                <a:ext cx="779100" cy="4193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DG Budget 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(H)</a:t>
                </a:r>
              </a:p>
            </p:txBody>
          </p:sp>
          <p:cxnSp>
            <p:nvCxnSpPr>
              <p:cNvPr id="27" name="Verbinder: gewinkelt 26">
                <a:extLst>
                  <a:ext uri="{FF2B5EF4-FFF2-40B4-BE49-F238E27FC236}">
                    <a16:creationId xmlns:a16="http://schemas.microsoft.com/office/drawing/2014/main" id="{E45DC3DF-3022-4E37-BD44-4C48A6E92C9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881406" y="3296683"/>
                <a:ext cx="223715" cy="1757650"/>
              </a:xfrm>
              <a:prstGeom prst="bentConnector3">
                <a:avLst>
                  <a:gd name="adj1" fmla="val 202184"/>
                </a:avLst>
              </a:prstGeom>
              <a:ln w="9525"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82094E70-D00C-4520-A556-30BE3E78E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936" y="3741098"/>
                <a:ext cx="938304" cy="150807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t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Office/Adj.</a:t>
                </a: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5C1C6C4-BAD6-4624-883D-8700F370569F}"/>
                  </a:ext>
                </a:extLst>
              </p:cNvPr>
              <p:cNvSpPr/>
              <p:nvPr/>
            </p:nvSpPr>
            <p:spPr bwMode="auto">
              <a:xfrm>
                <a:off x="4825040" y="3903037"/>
                <a:ext cx="845167" cy="2334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78671" indent="-136594"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57341" indent="-273187"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436011" indent="-409780"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914681" indent="-546373"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710385" algn="l" defTabSz="684154" rtl="0" eaLnBrk="1" latinLnBrk="0" hangingPunct="1"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052462" algn="l" defTabSz="684154" rtl="0" eaLnBrk="1" latinLnBrk="0" hangingPunct="1"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2394539" algn="l" defTabSz="684154" rtl="0" eaLnBrk="1" latinLnBrk="0" hangingPunct="1"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2736616" algn="l" defTabSz="684154" rtl="0" eaLnBrk="1" latinLnBrk="0" hangingPunct="1"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914400" fontAlgn="base">
                  <a:spcBef>
                    <a:spcPct val="0"/>
                  </a:spcBef>
                  <a:buClr>
                    <a:srgbClr val="004481"/>
                  </a:buClr>
                  <a:defRPr/>
                </a:pPr>
                <a:r>
                  <a:rPr lang="de-DE" sz="600" dirty="0" err="1">
                    <a:solidFill>
                      <a:srgbClr val="000000"/>
                    </a:solidFill>
                  </a:rPr>
                  <a:t>FMoD</a:t>
                </a:r>
                <a:r>
                  <a:rPr lang="de-DE" sz="600" dirty="0">
                    <a:solidFill>
                      <a:srgbClr val="000000"/>
                    </a:solidFill>
                  </a:rPr>
                  <a:t> Situation and </a:t>
                </a:r>
                <a:br>
                  <a:rPr lang="de-DE" sz="600" dirty="0">
                    <a:solidFill>
                      <a:srgbClr val="000000"/>
                    </a:solidFill>
                  </a:rPr>
                </a:br>
                <a:r>
                  <a:rPr lang="de-DE" sz="600" dirty="0">
                    <a:solidFill>
                      <a:srgbClr val="000000"/>
                    </a:solidFill>
                  </a:rPr>
                  <a:t>Command </a:t>
                </a:r>
                <a:r>
                  <a:rPr lang="de-DE" sz="600" dirty="0" err="1">
                    <a:solidFill>
                      <a:srgbClr val="000000"/>
                    </a:solidFill>
                  </a:rPr>
                  <a:t>Centre</a:t>
                </a:r>
                <a:endParaRPr lang="de-DE" sz="6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0" name="Verbinder: gewinkelt 29">
                <a:extLst>
                  <a:ext uri="{FF2B5EF4-FFF2-40B4-BE49-F238E27FC236}">
                    <a16:creationId xmlns:a16="http://schemas.microsoft.com/office/drawing/2014/main" id="{43057497-B7AB-4AA3-8218-E3511E3BA6CA}"/>
                  </a:ext>
                </a:extLst>
              </p:cNvPr>
              <p:cNvCxnSpPr>
                <a:cxnSpLocks/>
                <a:stCxn id="7" idx="0"/>
                <a:endCxn id="35" idx="2"/>
              </p:cNvCxnSpPr>
              <p:nvPr/>
            </p:nvCxnSpPr>
            <p:spPr>
              <a:xfrm rot="5400000" flipH="1" flipV="1">
                <a:off x="2293684" y="3746370"/>
                <a:ext cx="637237" cy="495944"/>
              </a:xfrm>
              <a:prstGeom prst="bentConnector3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Verbinder: gewinkelt 30">
                <a:extLst>
                  <a:ext uri="{FF2B5EF4-FFF2-40B4-BE49-F238E27FC236}">
                    <a16:creationId xmlns:a16="http://schemas.microsoft.com/office/drawing/2014/main" id="{9AD1642B-4867-4D78-8B8E-B4CAA12DF198}"/>
                  </a:ext>
                </a:extLst>
              </p:cNvPr>
              <p:cNvCxnSpPr>
                <a:cxnSpLocks/>
                <a:stCxn id="13" idx="0"/>
                <a:endCxn id="18" idx="2"/>
              </p:cNvCxnSpPr>
              <p:nvPr/>
            </p:nvCxnSpPr>
            <p:spPr>
              <a:xfrm rot="16200000" flipV="1">
                <a:off x="9332412" y="3575752"/>
                <a:ext cx="608831" cy="837305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95622B30-E4C3-421D-A92F-F8D75AC8B69B}"/>
                  </a:ext>
                </a:extLst>
              </p:cNvPr>
              <p:cNvSpPr txBox="1"/>
              <p:nvPr/>
            </p:nvSpPr>
            <p:spPr>
              <a:xfrm>
                <a:off x="2884428" y="4312964"/>
                <a:ext cx="799589" cy="419353"/>
              </a:xfrm>
              <a:prstGeom prst="rect">
                <a:avLst/>
              </a:prstGeom>
              <a:solidFill>
                <a:srgbClr val="00448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chemeClr val="bg1"/>
                    </a:solidFill>
                  </a:rPr>
                  <a:t>DG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chemeClr val="bg1"/>
                    </a:solidFill>
                  </a:rPr>
                  <a:t>Innovation and  Cyber (IC)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4B373EE5-495A-499A-AC7E-9164D3546614}"/>
                  </a:ext>
                </a:extLst>
              </p:cNvPr>
              <p:cNvSpPr txBox="1"/>
              <p:nvPr/>
            </p:nvSpPr>
            <p:spPr>
              <a:xfrm>
                <a:off x="6273419" y="4312960"/>
                <a:ext cx="1518814" cy="4193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ctr">
                  <a:spcAft>
                    <a:spcPct val="10000"/>
                  </a:spcAft>
                  <a:buClr>
                    <a:schemeClr val="accent1"/>
                  </a:buCl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DG Augmentation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</a:rPr>
                  <a:t>(A)</a:t>
                </a:r>
              </a:p>
            </p:txBody>
          </p:sp>
          <p:sp>
            <p:nvSpPr>
              <p:cNvPr id="35" name="AutoShape 4">
                <a:extLst>
                  <a:ext uri="{FF2B5EF4-FFF2-40B4-BE49-F238E27FC236}">
                    <a16:creationId xmlns:a16="http://schemas.microsoft.com/office/drawing/2014/main" id="{70D7B973-3C0B-4D61-B183-13969BB69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025" y="3521431"/>
                <a:ext cx="1032501" cy="154292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t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Office</a:t>
                </a:r>
              </a:p>
            </p:txBody>
          </p:sp>
          <p:sp>
            <p:nvSpPr>
              <p:cNvPr id="36" name="AutoShape 4">
                <a:extLst>
                  <a:ext uri="{FF2B5EF4-FFF2-40B4-BE49-F238E27FC236}">
                    <a16:creationId xmlns:a16="http://schemas.microsoft.com/office/drawing/2014/main" id="{94B37AEB-C066-40A1-800B-212A21452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851" y="3128841"/>
                <a:ext cx="1032374" cy="460447"/>
              </a:xfrm>
              <a:prstGeom prst="chevron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>
                  <a:spcAft>
                    <a:spcPct val="10000"/>
                  </a:spcAft>
                  <a:buClr>
                    <a:srgbClr val="004481"/>
                  </a:buClr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 </a:t>
                </a:r>
                <a:r>
                  <a:rPr lang="de-DE" sz="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Secretary</a:t>
                </a: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Hilmer </a:t>
                </a:r>
              </a:p>
            </p:txBody>
          </p:sp>
          <p:cxnSp>
            <p:nvCxnSpPr>
              <p:cNvPr id="37" name="Verbinder: gewinkelt 36">
                <a:extLst>
                  <a:ext uri="{FF2B5EF4-FFF2-40B4-BE49-F238E27FC236}">
                    <a16:creationId xmlns:a16="http://schemas.microsoft.com/office/drawing/2014/main" id="{7CAED643-DBF8-4C63-B55E-EAA4B8DCF2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885423" y="4170465"/>
                <a:ext cx="291092" cy="2"/>
              </a:xfrm>
              <a:prstGeom prst="bentConnector3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Verbinder: gewinkelt 37">
                <a:extLst>
                  <a:ext uri="{FF2B5EF4-FFF2-40B4-BE49-F238E27FC236}">
                    <a16:creationId xmlns:a16="http://schemas.microsoft.com/office/drawing/2014/main" id="{877BC8BB-3A63-40D2-8332-92233692EA3A}"/>
                  </a:ext>
                </a:extLst>
              </p:cNvPr>
              <p:cNvCxnSpPr>
                <a:cxnSpLocks/>
                <a:stCxn id="49" idx="2"/>
                <a:endCxn id="26" idx="0"/>
              </p:cNvCxnSpPr>
              <p:nvPr/>
            </p:nvCxnSpPr>
            <p:spPr>
              <a:xfrm rot="16200000" flipH="1">
                <a:off x="7357168" y="3412797"/>
                <a:ext cx="569979" cy="1224241"/>
              </a:xfrm>
              <a:prstGeom prst="bentConnector3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Verbinder: gewinkelt 38">
                <a:extLst>
                  <a:ext uri="{FF2B5EF4-FFF2-40B4-BE49-F238E27FC236}">
                    <a16:creationId xmlns:a16="http://schemas.microsoft.com/office/drawing/2014/main" id="{6B347AB1-C806-42B2-A6F1-D76DF590D75D}"/>
                  </a:ext>
                </a:extLst>
              </p:cNvPr>
              <p:cNvCxnSpPr>
                <a:cxnSpLocks/>
                <a:stCxn id="28" idx="3"/>
                <a:endCxn id="29" idx="0"/>
              </p:cNvCxnSpPr>
              <p:nvPr/>
            </p:nvCxnSpPr>
            <p:spPr>
              <a:xfrm>
                <a:off x="5086240" y="3816502"/>
                <a:ext cx="161384" cy="86535"/>
              </a:xfrm>
              <a:prstGeom prst="bentConnector2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Verbinder: gewinkelt 39">
                <a:extLst>
                  <a:ext uri="{FF2B5EF4-FFF2-40B4-BE49-F238E27FC236}">
                    <a16:creationId xmlns:a16="http://schemas.microsoft.com/office/drawing/2014/main" id="{09E2A768-E512-4F5C-8870-8B7717AB959D}"/>
                  </a:ext>
                </a:extLst>
              </p:cNvPr>
              <p:cNvCxnSpPr>
                <a:cxnSpLocks/>
                <a:stCxn id="18" idx="2"/>
                <a:endCxn id="8" idx="0"/>
              </p:cNvCxnSpPr>
              <p:nvPr/>
            </p:nvCxnSpPr>
            <p:spPr>
              <a:xfrm rot="5400000">
                <a:off x="8912778" y="3993424"/>
                <a:ext cx="608831" cy="1963"/>
              </a:xfrm>
              <a:prstGeom prst="bentConnector3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Verbinder: gewinkelt 40">
                <a:extLst>
                  <a:ext uri="{FF2B5EF4-FFF2-40B4-BE49-F238E27FC236}">
                    <a16:creationId xmlns:a16="http://schemas.microsoft.com/office/drawing/2014/main" id="{34F31C13-9935-4619-99FE-68E421028A61}"/>
                  </a:ext>
                </a:extLst>
              </p:cNvPr>
              <p:cNvCxnSpPr>
                <a:cxnSpLocks/>
                <a:stCxn id="35" idx="2"/>
                <a:endCxn id="32" idx="0"/>
              </p:cNvCxnSpPr>
              <p:nvPr/>
            </p:nvCxnSpPr>
            <p:spPr>
              <a:xfrm rot="16200000" flipH="1">
                <a:off x="2753629" y="3782369"/>
                <a:ext cx="637241" cy="423947"/>
              </a:xfrm>
              <a:prstGeom prst="bentConnector3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utoShape 4">
                <a:extLst>
                  <a:ext uri="{FF2B5EF4-FFF2-40B4-BE49-F238E27FC236}">
                    <a16:creationId xmlns:a16="http://schemas.microsoft.com/office/drawing/2014/main" id="{EE4806D0-5CFB-4428-ABA0-D282CF72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937" y="3548767"/>
                <a:ext cx="439794" cy="189880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7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Vice</a:t>
                </a:r>
                <a:br>
                  <a:rPr lang="de-DE" sz="7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7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ChoD</a:t>
                </a:r>
                <a:endParaRPr lang="de-DE" sz="7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AutoShape 4">
                <a:extLst>
                  <a:ext uri="{FF2B5EF4-FFF2-40B4-BE49-F238E27FC236}">
                    <a16:creationId xmlns:a16="http://schemas.microsoft.com/office/drawing/2014/main" id="{9E038A88-EA11-470A-88AA-623A40B48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9589" y="3545776"/>
                <a:ext cx="476651" cy="192872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7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Vice</a:t>
                </a:r>
                <a:br>
                  <a:rPr lang="de-DE" sz="7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7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ChoD</a:t>
                </a: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45" name="AutoShape 4">
                <a:extLst>
                  <a:ext uri="{FF2B5EF4-FFF2-40B4-BE49-F238E27FC236}">
                    <a16:creationId xmlns:a16="http://schemas.microsoft.com/office/drawing/2014/main" id="{A3BC994C-0E5E-4CEC-8752-3F5E1A666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935" y="3231938"/>
                <a:ext cx="938304" cy="316828"/>
              </a:xfrm>
              <a:prstGeom prst="chevron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Chief </a:t>
                </a:r>
                <a:r>
                  <a:rPr lang="de-DE" sz="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Defence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 Breuer</a:t>
                </a:r>
              </a:p>
            </p:txBody>
          </p:sp>
          <p:sp>
            <p:nvSpPr>
              <p:cNvPr id="46" name="Flussdiagramm: Verbinder 45">
                <a:extLst>
                  <a:ext uri="{FF2B5EF4-FFF2-40B4-BE49-F238E27FC236}">
                    <a16:creationId xmlns:a16="http://schemas.microsoft.com/office/drawing/2014/main" id="{2F984A33-6CA2-46AA-9D54-566FDF1B6265}"/>
                  </a:ext>
                </a:extLst>
              </p:cNvPr>
              <p:cNvSpPr/>
              <p:nvPr/>
            </p:nvSpPr>
            <p:spPr bwMode="auto">
              <a:xfrm>
                <a:off x="3730655" y="3212709"/>
                <a:ext cx="371071" cy="33306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lIns="0" tIns="36000" rIns="0" bIns="0" rtlCol="0" anchor="t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Chief of Service Council</a:t>
                </a:r>
              </a:p>
            </p:txBody>
          </p:sp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79019A4D-1CB3-45B0-B565-B7DCCDB31A26}"/>
                  </a:ext>
                </a:extLst>
              </p:cNvPr>
              <p:cNvSpPr/>
              <p:nvPr/>
            </p:nvSpPr>
            <p:spPr bwMode="auto">
              <a:xfrm>
                <a:off x="3573622" y="3903037"/>
                <a:ext cx="802124" cy="2307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78671" indent="-136594"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57341" indent="-273187"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436011" indent="-409780"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914681" indent="-546373" algn="l" rtl="0" fontAlgn="base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710385" algn="l" defTabSz="684154" rtl="0" eaLnBrk="1" latinLnBrk="0" hangingPunct="1"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052462" algn="l" defTabSz="684154" rtl="0" eaLnBrk="1" latinLnBrk="0" hangingPunct="1"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2394539" algn="l" defTabSz="684154" rtl="0" eaLnBrk="1" latinLnBrk="0" hangingPunct="1"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2736616" algn="l" defTabSz="684154" rtl="0" eaLnBrk="1" latinLnBrk="0" hangingPunct="1">
                  <a:defRPr sz="13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914400"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Overall Military Defence </a:t>
                </a:r>
                <a:r>
                  <a:rPr lang="de-DE" sz="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Concepts</a:t>
                </a:r>
                <a:r>
                  <a:rPr lang="de-DE" sz="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de-DE" sz="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Planning</a:t>
                </a:r>
                <a:endParaRPr lang="de-DE" sz="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Verbinder: gewinkelt 47">
                <a:extLst>
                  <a:ext uri="{FF2B5EF4-FFF2-40B4-BE49-F238E27FC236}">
                    <a16:creationId xmlns:a16="http://schemas.microsoft.com/office/drawing/2014/main" id="{86F8FD6A-5B98-451C-8445-1A59901DE51A}"/>
                  </a:ext>
                </a:extLst>
              </p:cNvPr>
              <p:cNvCxnSpPr>
                <a:cxnSpLocks/>
                <a:stCxn id="28" idx="1"/>
                <a:endCxn id="47" idx="0"/>
              </p:cNvCxnSpPr>
              <p:nvPr/>
            </p:nvCxnSpPr>
            <p:spPr>
              <a:xfrm rot="10800000" flipV="1">
                <a:off x="3974686" y="3816501"/>
                <a:ext cx="173251" cy="86535"/>
              </a:xfrm>
              <a:prstGeom prst="bentConnector2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AutoShape 4">
                <a:extLst>
                  <a:ext uri="{FF2B5EF4-FFF2-40B4-BE49-F238E27FC236}">
                    <a16:creationId xmlns:a16="http://schemas.microsoft.com/office/drawing/2014/main" id="{DCE16809-01F6-4DA7-8617-11B6C2360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851" y="3589559"/>
                <a:ext cx="1032374" cy="150369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36000" rIns="0" bIns="0" rtlCol="0" anchor="t">
                <a:no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10000"/>
                  </a:spcAft>
                  <a:buClr>
                    <a:srgbClr val="004481"/>
                  </a:buClr>
                  <a:defRPr/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Office</a:t>
                </a:r>
              </a:p>
            </p:txBody>
          </p:sp>
          <p:sp>
            <p:nvSpPr>
              <p:cNvPr id="50" name="AutoShape 4">
                <a:extLst>
                  <a:ext uri="{FF2B5EF4-FFF2-40B4-BE49-F238E27FC236}">
                    <a16:creationId xmlns:a16="http://schemas.microsoft.com/office/drawing/2014/main" id="{AAA6F828-F875-4542-B4B7-0A0D8B8EF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025" y="3129318"/>
                <a:ext cx="1032374" cy="385692"/>
              </a:xfrm>
              <a:prstGeom prst="chevron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36000" rIns="0" bIns="0" rtlCol="0" anchor="ctr">
                <a:noAutofit/>
              </a:bodyPr>
              <a:lstStyle/>
              <a:p>
                <a:pPr algn="ctr">
                  <a:spcAft>
                    <a:spcPct val="10000"/>
                  </a:spcAft>
                  <a:buClr>
                    <a:srgbClr val="004481"/>
                  </a:buClr>
                </a:pP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 </a:t>
                </a:r>
                <a:r>
                  <a:rPr lang="de-DE" sz="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Secretary</a:t>
                </a:r>
                <a:r>
                  <a:rPr lang="de-DE" sz="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Plötner</a:t>
                </a:r>
              </a:p>
            </p:txBody>
          </p:sp>
          <p:cxnSp>
            <p:nvCxnSpPr>
              <p:cNvPr id="52" name="Verbinder: gewinkelt 51">
                <a:extLst>
                  <a:ext uri="{FF2B5EF4-FFF2-40B4-BE49-F238E27FC236}">
                    <a16:creationId xmlns:a16="http://schemas.microsoft.com/office/drawing/2014/main" id="{1C0A3723-A7AD-43AC-80E8-C3C9DA587CE9}"/>
                  </a:ext>
                </a:extLst>
              </p:cNvPr>
              <p:cNvCxnSpPr>
                <a:cxnSpLocks/>
                <a:stCxn id="17" idx="0"/>
                <a:endCxn id="16" idx="0"/>
              </p:cNvCxnSpPr>
              <p:nvPr/>
            </p:nvCxnSpPr>
            <p:spPr>
              <a:xfrm rot="16200000" flipH="1" flipV="1">
                <a:off x="6037336" y="-1202855"/>
                <a:ext cx="2758" cy="8661589"/>
              </a:xfrm>
              <a:prstGeom prst="bentConnector3">
                <a:avLst>
                  <a:gd name="adj1" fmla="val -6403361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AA983A63-C4E4-4186-9317-6F9D9C43F749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>
                <a:off x="6030185" y="2511890"/>
                <a:ext cx="1" cy="445057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19E5A3B2-47CC-4D11-BA64-C97E33549BB4}"/>
                  </a:ext>
                </a:extLst>
              </p:cNvPr>
              <p:cNvCxnSpPr>
                <a:cxnSpLocks/>
                <a:stCxn id="70" idx="3"/>
                <a:endCxn id="9" idx="1"/>
              </p:cNvCxnSpPr>
              <p:nvPr/>
            </p:nvCxnSpPr>
            <p:spPr>
              <a:xfrm>
                <a:off x="4628764" y="2249518"/>
                <a:ext cx="363834" cy="4524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5575B6BE-3F6E-4ED7-96FE-256B94EFB8CF}"/>
                  </a:ext>
                </a:extLst>
              </p:cNvPr>
              <p:cNvCxnSpPr>
                <a:cxnSpLocks/>
                <a:stCxn id="76" idx="1"/>
                <a:endCxn id="9" idx="3"/>
              </p:cNvCxnSpPr>
              <p:nvPr/>
            </p:nvCxnSpPr>
            <p:spPr>
              <a:xfrm flipH="1" flipV="1">
                <a:off x="7067773" y="2254042"/>
                <a:ext cx="322993" cy="168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CC5C75D3-3CC4-40BA-8B59-1BED5D4FBA46}"/>
                </a:ext>
              </a:extLst>
            </p:cNvPr>
            <p:cNvSpPr txBox="1"/>
            <p:nvPr/>
          </p:nvSpPr>
          <p:spPr>
            <a:xfrm>
              <a:off x="864761" y="5614728"/>
              <a:ext cx="1122142" cy="402684"/>
            </a:xfrm>
            <a:prstGeom prst="rect">
              <a:avLst/>
            </a:prstGeom>
            <a:solidFill>
              <a:srgbClr val="004481"/>
            </a:solidFill>
            <a:ln>
              <a:solidFill>
                <a:schemeClr val="tx1"/>
              </a:solidFill>
            </a:ln>
          </p:spPr>
          <p:txBody>
            <a:bodyPr wrap="square" lIns="0" tIns="36000" rIns="0" bIns="0" rtlCol="0" anchor="ctr">
              <a:noAutofit/>
            </a:bodyPr>
            <a:lstStyle>
              <a:defPPr>
                <a:defRPr lang="de-DE"/>
              </a:defPPr>
              <a:lvl1pPr algn="ctr">
                <a:spcAft>
                  <a:spcPct val="10000"/>
                </a:spcAft>
                <a:buClr>
                  <a:schemeClr val="accent1"/>
                </a:buClr>
                <a:defRPr sz="9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ts val="0"/>
                </a:spcAft>
                <a:buClr>
                  <a:srgbClr val="004481"/>
                </a:buClr>
                <a:defRPr/>
              </a:pPr>
              <a:r>
                <a:rPr lang="de-DE" sz="800" b="1" dirty="0">
                  <a:solidFill>
                    <a:schemeClr val="bg1"/>
                  </a:solidFill>
                </a:rPr>
                <a:t>Strategic Management and </a:t>
              </a:r>
              <a:r>
                <a:rPr lang="de-DE" sz="800" b="1" dirty="0" err="1">
                  <a:solidFill>
                    <a:schemeClr val="bg1"/>
                  </a:solidFill>
                </a:rPr>
                <a:t>Planning</a:t>
              </a:r>
              <a:endParaRPr lang="de-DE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4763AE60-C591-4E97-9372-66AF30A2D12D}"/>
                </a:ext>
              </a:extLst>
            </p:cNvPr>
            <p:cNvSpPr txBox="1"/>
            <p:nvPr/>
          </p:nvSpPr>
          <p:spPr>
            <a:xfrm>
              <a:off x="2265780" y="5616514"/>
              <a:ext cx="1122141" cy="399112"/>
            </a:xfrm>
            <a:prstGeom prst="rect">
              <a:avLst/>
            </a:prstGeom>
            <a:solidFill>
              <a:srgbClr val="004481"/>
            </a:solidFill>
            <a:ln>
              <a:solidFill>
                <a:schemeClr val="tx1"/>
              </a:solidFill>
            </a:ln>
          </p:spPr>
          <p:txBody>
            <a:bodyPr wrap="square" lIns="0" tIns="36000" rIns="0" bIns="0" rtlCol="0" anchor="ctr">
              <a:noAutofit/>
            </a:bodyPr>
            <a:lstStyle>
              <a:defPPr>
                <a:defRPr lang="de-DE"/>
              </a:defPPr>
              <a:lvl1pPr algn="ctr">
                <a:spcAft>
                  <a:spcPct val="10000"/>
                </a:spcAft>
                <a:buClr>
                  <a:schemeClr val="accent1"/>
                </a:buClr>
                <a:defRPr sz="9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ts val="0"/>
                </a:spcAft>
                <a:buClr>
                  <a:srgbClr val="004481"/>
                </a:buClr>
                <a:defRPr/>
              </a:pPr>
              <a:r>
                <a:rPr lang="de-DE" sz="800" b="1" dirty="0">
                  <a:solidFill>
                    <a:schemeClr val="bg1"/>
                  </a:solidFill>
                </a:rPr>
                <a:t>Research, Innovation, AI</a:t>
              </a:r>
            </a:p>
          </p:txBody>
        </p:sp>
        <p:sp>
          <p:nvSpPr>
            <p:cNvPr id="137" name="Textfeld 136">
              <a:extLst>
                <a:ext uri="{FF2B5EF4-FFF2-40B4-BE49-F238E27FC236}">
                  <a16:creationId xmlns:a16="http://schemas.microsoft.com/office/drawing/2014/main" id="{08E058FC-24AA-43D5-8696-D1B431FC42B3}"/>
                </a:ext>
              </a:extLst>
            </p:cNvPr>
            <p:cNvSpPr txBox="1"/>
            <p:nvPr/>
          </p:nvSpPr>
          <p:spPr>
            <a:xfrm>
              <a:off x="3666798" y="5616557"/>
              <a:ext cx="1122140" cy="399112"/>
            </a:xfrm>
            <a:prstGeom prst="rect">
              <a:avLst/>
            </a:prstGeom>
            <a:solidFill>
              <a:srgbClr val="004481"/>
            </a:solidFill>
            <a:ln>
              <a:solidFill>
                <a:schemeClr val="tx1"/>
              </a:solidFill>
            </a:ln>
          </p:spPr>
          <p:txBody>
            <a:bodyPr wrap="square" lIns="0" tIns="36000" rIns="0" bIns="0" rtlCol="0" anchor="ctr">
              <a:noAutofit/>
            </a:bodyPr>
            <a:lstStyle>
              <a:defPPr>
                <a:defRPr lang="de-DE"/>
              </a:defPPr>
              <a:lvl1pPr algn="ctr">
                <a:spcAft>
                  <a:spcPct val="10000"/>
                </a:spcAft>
                <a:buClr>
                  <a:schemeClr val="accent1"/>
                </a:buClr>
                <a:defRPr sz="9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400" fontAlgn="base">
                <a:spcBef>
                  <a:spcPct val="0"/>
                </a:spcBef>
                <a:spcAft>
                  <a:spcPts val="0"/>
                </a:spcAft>
                <a:buClr>
                  <a:srgbClr val="004481"/>
                </a:buClr>
                <a:defRPr/>
              </a:pPr>
              <a:r>
                <a:rPr lang="de-DE" sz="800" b="1" dirty="0" err="1">
                  <a:solidFill>
                    <a:schemeClr val="bg1"/>
                  </a:solidFill>
                </a:rPr>
                <a:t>Capabilities</a:t>
              </a:r>
              <a:r>
                <a:rPr lang="de-DE" sz="800" b="1" dirty="0">
                  <a:solidFill>
                    <a:schemeClr val="bg1"/>
                  </a:solidFill>
                </a:rPr>
                <a:t> Cyber/IT</a:t>
              </a:r>
            </a:p>
          </p:txBody>
        </p:sp>
        <p:cxnSp>
          <p:nvCxnSpPr>
            <p:cNvPr id="143" name="Verbinder: gewinkelt 142">
              <a:extLst>
                <a:ext uri="{FF2B5EF4-FFF2-40B4-BE49-F238E27FC236}">
                  <a16:creationId xmlns:a16="http://schemas.microsoft.com/office/drawing/2014/main" id="{2CD5045E-012F-42C7-9D6A-357744EF227B}"/>
                </a:ext>
              </a:extLst>
            </p:cNvPr>
            <p:cNvCxnSpPr>
              <a:cxnSpLocks/>
              <a:stCxn id="32" idx="2"/>
              <a:endCxn id="137" idx="0"/>
            </p:cNvCxnSpPr>
            <p:nvPr/>
          </p:nvCxnSpPr>
          <p:spPr>
            <a:xfrm rot="16200000" flipH="1">
              <a:off x="3266934" y="4655622"/>
              <a:ext cx="517931" cy="1403937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Gerader Verbinder 145">
              <a:extLst>
                <a:ext uri="{FF2B5EF4-FFF2-40B4-BE49-F238E27FC236}">
                  <a16:creationId xmlns:a16="http://schemas.microsoft.com/office/drawing/2014/main" id="{4C7F9B6D-16C5-4ADC-A651-704D798253D3}"/>
                </a:ext>
              </a:extLst>
            </p:cNvPr>
            <p:cNvCxnSpPr>
              <a:cxnSpLocks/>
              <a:stCxn id="32" idx="2"/>
              <a:endCxn id="136" idx="0"/>
            </p:cNvCxnSpPr>
            <p:nvPr/>
          </p:nvCxnSpPr>
          <p:spPr>
            <a:xfrm>
              <a:off x="2823931" y="5098626"/>
              <a:ext cx="2920" cy="5178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Verbinder: gewinkelt 148">
              <a:extLst>
                <a:ext uri="{FF2B5EF4-FFF2-40B4-BE49-F238E27FC236}">
                  <a16:creationId xmlns:a16="http://schemas.microsoft.com/office/drawing/2014/main" id="{051EE30E-1D20-4222-99A6-F9C7AC63AABC}"/>
                </a:ext>
              </a:extLst>
            </p:cNvPr>
            <p:cNvCxnSpPr>
              <a:cxnSpLocks/>
              <a:stCxn id="32" idx="2"/>
              <a:endCxn id="135" idx="0"/>
            </p:cNvCxnSpPr>
            <p:nvPr/>
          </p:nvCxnSpPr>
          <p:spPr>
            <a:xfrm rot="5400000">
              <a:off x="1866831" y="4657628"/>
              <a:ext cx="516102" cy="1398099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1D5B648A-54A3-4A73-8F56-A2AA0758CBD8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7253875" y="2805001"/>
            <a:ext cx="1" cy="22552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87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7ACDB5C-1D91-45E9-9D54-E11959709C4C}"/>
              </a:ext>
            </a:extLst>
          </p:cNvPr>
          <p:cNvGrpSpPr/>
          <p:nvPr/>
        </p:nvGrpSpPr>
        <p:grpSpPr>
          <a:xfrm>
            <a:off x="103698" y="943204"/>
            <a:ext cx="11984605" cy="5628068"/>
            <a:chOff x="108039" y="953036"/>
            <a:chExt cx="11980308" cy="5628068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0A0168A3-92A8-4706-948D-A757F621104E}"/>
                </a:ext>
              </a:extLst>
            </p:cNvPr>
            <p:cNvSpPr/>
            <p:nvPr/>
          </p:nvSpPr>
          <p:spPr>
            <a:xfrm>
              <a:off x="2984500" y="953036"/>
              <a:ext cx="6187614" cy="5628067"/>
            </a:xfrm>
            <a:prstGeom prst="rect">
              <a:avLst/>
            </a:prstGeom>
            <a:solidFill>
              <a:srgbClr val="E8EC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135147C9-B218-490E-9FF0-7C5A1FFC3C33}"/>
                </a:ext>
              </a:extLst>
            </p:cNvPr>
            <p:cNvSpPr/>
            <p:nvPr/>
          </p:nvSpPr>
          <p:spPr>
            <a:xfrm>
              <a:off x="9172115" y="953037"/>
              <a:ext cx="2916232" cy="5628067"/>
            </a:xfrm>
            <a:prstGeom prst="rect">
              <a:avLst/>
            </a:prstGeom>
            <a:gradFill flip="none" rotWithShape="1">
              <a:gsLst>
                <a:gs pos="0">
                  <a:srgbClr val="8496A7">
                    <a:tint val="66000"/>
                    <a:satMod val="160000"/>
                  </a:srgbClr>
                </a:gs>
                <a:gs pos="50000">
                  <a:srgbClr val="8496A7">
                    <a:tint val="44500"/>
                    <a:satMod val="160000"/>
                  </a:srgbClr>
                </a:gs>
                <a:gs pos="100000">
                  <a:srgbClr val="8496A7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42B0C91-8F6B-4018-A5BB-06382C0EE323}"/>
                </a:ext>
              </a:extLst>
            </p:cNvPr>
            <p:cNvSpPr/>
            <p:nvPr/>
          </p:nvSpPr>
          <p:spPr>
            <a:xfrm>
              <a:off x="108039" y="953037"/>
              <a:ext cx="2955325" cy="5628067"/>
            </a:xfrm>
            <a:prstGeom prst="rect">
              <a:avLst/>
            </a:prstGeom>
            <a:gradFill flip="none" rotWithShape="1">
              <a:gsLst>
                <a:gs pos="0">
                  <a:srgbClr val="8496A7">
                    <a:tint val="66000"/>
                    <a:satMod val="160000"/>
                  </a:srgbClr>
                </a:gs>
                <a:gs pos="50000">
                  <a:srgbClr val="8496A7">
                    <a:tint val="44500"/>
                    <a:satMod val="160000"/>
                  </a:srgbClr>
                </a:gs>
                <a:gs pos="100000">
                  <a:srgbClr val="8496A7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4500" y="46287"/>
            <a:ext cx="9417643" cy="833643"/>
          </a:xfrm>
        </p:spPr>
        <p:txBody>
          <a:bodyPr anchor="ctr"/>
          <a:lstStyle/>
          <a:p>
            <a:pPr algn="ctr"/>
            <a:r>
              <a:rPr lang="de-DE" dirty="0"/>
              <a:t>Tasks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CIDS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76D839D-E373-41CE-BCEB-7AA3E84443F8}"/>
              </a:ext>
            </a:extLst>
          </p:cNvPr>
          <p:cNvGrpSpPr/>
          <p:nvPr/>
        </p:nvGrpSpPr>
        <p:grpSpPr>
          <a:xfrm>
            <a:off x="297801" y="1430163"/>
            <a:ext cx="11547911" cy="4818120"/>
            <a:chOff x="272376" y="1660977"/>
            <a:chExt cx="9326182" cy="4084084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8CC3593-E880-4121-AE89-8E8268347349}"/>
                </a:ext>
              </a:extLst>
            </p:cNvPr>
            <p:cNvGrpSpPr/>
            <p:nvPr/>
          </p:nvGrpSpPr>
          <p:grpSpPr>
            <a:xfrm>
              <a:off x="276779" y="1688616"/>
              <a:ext cx="2209792" cy="1740384"/>
              <a:chOff x="276779" y="1555967"/>
              <a:chExt cx="2209792" cy="1740384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D8C289FF-89E9-41B0-A95D-7F9069C692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6780" y="1555967"/>
                <a:ext cx="2209791" cy="666445"/>
              </a:xfrm>
              <a:prstGeom prst="rect">
                <a:avLst/>
              </a:prstGeom>
            </p:spPr>
          </p:pic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C0BF46B9-6137-407D-BB26-D68F095870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6779" y="2170055"/>
                <a:ext cx="2209517" cy="1126296"/>
                <a:chOff x="1667468" y="1703578"/>
                <a:chExt cx="1800001" cy="917547"/>
              </a:xfrm>
            </p:grpSpPr>
            <p:sp>
              <p:nvSpPr>
                <p:cNvPr id="11" name="Rectangle 5">
                  <a:extLst>
                    <a:ext uri="{FF2B5EF4-FFF2-40B4-BE49-F238E27FC236}">
                      <a16:creationId xmlns:a16="http://schemas.microsoft.com/office/drawing/2014/main" id="{EBAB740A-6589-45B4-9695-134F7315E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667469" y="2069227"/>
                  <a:ext cx="1800000" cy="55189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72000" rIns="180000" bIns="72000" anchor="ctr">
                  <a:noAutofit/>
                </a:bodyPr>
                <a:lstStyle/>
                <a:p>
                  <a:pPr defTabSz="914400">
                    <a:lnSpc>
                      <a:spcPct val="110000"/>
                    </a:lnSpc>
                    <a:spcAft>
                      <a:spcPts val="600"/>
                    </a:spcAft>
                    <a:buSzPct val="100000"/>
                  </a:pPr>
                  <a:r>
                    <a:rPr lang="de-DE" sz="1600" spc="-10" err="1">
                      <a:cs typeface="Arial"/>
                    </a:rPr>
                    <a:t>as</a:t>
                  </a:r>
                  <a:br>
                    <a:rPr lang="de-DE" sz="1600" spc="-10">
                      <a:cs typeface="Arial"/>
                    </a:rPr>
                  </a:br>
                  <a:r>
                    <a:rPr lang="de-DE" sz="1600" spc="-10">
                      <a:cs typeface="Arial"/>
                    </a:rPr>
                    <a:t>J2 Bundeswehr</a:t>
                  </a:r>
                  <a:endParaRPr lang="de-DE" sz="1600" b="1"/>
                </a:p>
              </p:txBody>
            </p:sp>
            <p:sp>
              <p:nvSpPr>
                <p:cNvPr id="12" name="Gleichschenkliges Dreieck 11">
                  <a:extLst>
                    <a:ext uri="{FF2B5EF4-FFF2-40B4-BE49-F238E27FC236}">
                      <a16:creationId xmlns:a16="http://schemas.microsoft.com/office/drawing/2014/main" id="{7AC58B32-A338-4AD5-B5CD-5173BF180C7D}"/>
                    </a:ext>
                  </a:extLst>
                </p:cNvPr>
                <p:cNvSpPr/>
                <p:nvPr/>
              </p:nvSpPr>
              <p:spPr>
                <a:xfrm rot="10800000">
                  <a:off x="2943366" y="2069227"/>
                  <a:ext cx="406143" cy="1054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6">
                  <a:extLst>
                    <a:ext uri="{FF2B5EF4-FFF2-40B4-BE49-F238E27FC236}">
                      <a16:creationId xmlns:a16="http://schemas.microsoft.com/office/drawing/2014/main" id="{771B1955-A411-4566-B9F3-15FD07BB6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667468" y="1703578"/>
                  <a:ext cx="1800000" cy="36564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de-DE" b="1" spc="-10" dirty="0" err="1">
                      <a:latin typeface="+mn-lt"/>
                      <a:cs typeface="Arial"/>
                    </a:rPr>
                    <a:t>Intelligence</a:t>
                  </a:r>
                  <a:endParaRPr lang="de-DE" b="1" spc="-10" dirty="0">
                    <a:latin typeface="+mn-lt"/>
                    <a:cs typeface="Arial"/>
                  </a:endParaRPr>
                </a:p>
              </p:txBody>
            </p:sp>
          </p:grp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E8CB257-6C8D-493C-B79C-D01827004C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13253" y="1663643"/>
              <a:ext cx="2209516" cy="1756176"/>
              <a:chOff x="6068564" y="1084866"/>
              <a:chExt cx="1800001" cy="1430684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Picture 10" descr="https://foto.mediendatenbank.bundeswehr.org/device_bw/dev1/2019/02-12/0d/d1/file73sg20w3t6d13yzmw5vu.jpg">
                <a:extLst>
                  <a:ext uri="{FF2B5EF4-FFF2-40B4-BE49-F238E27FC236}">
                    <a16:creationId xmlns:a16="http://schemas.microsoft.com/office/drawing/2014/main" id="{8D41B28D-0512-49E5-A613-BB7B6F900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069930" y="1084866"/>
                <a:ext cx="1798634" cy="553434"/>
              </a:xfrm>
              <a:prstGeom prst="rect">
                <a:avLst/>
              </a:prstGeom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CB0D4302-D60A-4008-AC45-BF086722B6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068565" y="1975550"/>
                <a:ext cx="180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180000" tIns="72000" rIns="180000" bIns="72000" anchor="ctr">
                <a:noAutofit/>
              </a:bodyPr>
              <a:lstStyle/>
              <a:p>
                <a:pPr defTabSz="914400">
                  <a:lnSpc>
                    <a:spcPct val="110000"/>
                  </a:lnSpc>
                  <a:spcAft>
                    <a:spcPts val="600"/>
                  </a:spcAft>
                  <a:buSzPct val="100000"/>
                </a:pPr>
                <a:r>
                  <a:rPr lang="de-DE" sz="1600" spc="-10" dirty="0">
                    <a:cs typeface="Arial"/>
                  </a:rPr>
                  <a:t>as </a:t>
                </a:r>
                <a:r>
                  <a:rPr lang="de-DE" sz="1600" spc="-10" dirty="0" err="1">
                    <a:cs typeface="Arial"/>
                  </a:rPr>
                  <a:t>CSOBw</a:t>
                </a:r>
                <a:br>
                  <a:rPr lang="de-DE" sz="1600" b="1" spc="-10" dirty="0">
                    <a:solidFill>
                      <a:prstClr val="black"/>
                    </a:solidFill>
                    <a:cs typeface="Arial"/>
                  </a:rPr>
                </a:br>
                <a:r>
                  <a:rPr lang="de-DE" sz="1600" spc="-10" dirty="0" err="1">
                    <a:solidFill>
                      <a:prstClr val="black"/>
                    </a:solidFill>
                    <a:cs typeface="Arial"/>
                  </a:rPr>
                  <a:t>including</a:t>
                </a:r>
                <a:r>
                  <a:rPr lang="de-DE" sz="1600" spc="-10" dirty="0">
                    <a:solidFill>
                      <a:prstClr val="black"/>
                    </a:solidFill>
                    <a:cs typeface="Arial"/>
                  </a:rPr>
                  <a:t> CISOBw</a:t>
                </a:r>
                <a:endParaRPr lang="de-DE" sz="1600" spc="-10" dirty="0">
                  <a:cs typeface="Arial"/>
                </a:endParaRP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67879472-86B8-4805-AFE8-0E6A06EBBE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068564" y="1619894"/>
                <a:ext cx="1800000" cy="360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de-DE" b="1" spc="-10" dirty="0" err="1">
                    <a:latin typeface="+mn-lt"/>
                    <a:cs typeface="Arial"/>
                  </a:rPr>
                  <a:t>Armed</a:t>
                </a:r>
                <a:r>
                  <a:rPr lang="de-DE" b="1" spc="-10" dirty="0">
                    <a:latin typeface="+mn-lt"/>
                    <a:cs typeface="Arial"/>
                  </a:rPr>
                  <a:t> Forces Security</a:t>
                </a:r>
              </a:p>
            </p:txBody>
          </p:sp>
          <p:sp>
            <p:nvSpPr>
              <p:cNvPr id="18" name="Gleichschenkliges Dreieck 17">
                <a:extLst>
                  <a:ext uri="{FF2B5EF4-FFF2-40B4-BE49-F238E27FC236}">
                    <a16:creationId xmlns:a16="http://schemas.microsoft.com/office/drawing/2014/main" id="{6E97E6D1-3E26-4B9A-A8A1-E7777E074DAC}"/>
                  </a:ext>
                </a:extLst>
              </p:cNvPr>
              <p:cNvSpPr/>
              <p:nvPr/>
            </p:nvSpPr>
            <p:spPr>
              <a:xfrm rot="10800000">
                <a:off x="7344462" y="1972568"/>
                <a:ext cx="406143" cy="1054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9E46C0DF-11D2-4472-A937-A613ECCB598E}"/>
                </a:ext>
              </a:extLst>
            </p:cNvPr>
            <p:cNvGrpSpPr/>
            <p:nvPr/>
          </p:nvGrpSpPr>
          <p:grpSpPr>
            <a:xfrm>
              <a:off x="272376" y="3879060"/>
              <a:ext cx="2209903" cy="1822871"/>
              <a:chOff x="71363" y="2904793"/>
              <a:chExt cx="1803594" cy="1408406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Picture 11" descr="D:\Data\10120009\Documents\Eigene Bilder\Vortragsbilder\TanDEM-X-new.jpg">
                <a:extLst>
                  <a:ext uri="{FF2B5EF4-FFF2-40B4-BE49-F238E27FC236}">
                    <a16:creationId xmlns:a16="http://schemas.microsoft.com/office/drawing/2014/main" id="{07B5E5E1-2D64-4DD6-A8E2-DFD007E44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4957" y="2904793"/>
                <a:ext cx="1800000" cy="761623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272EB59B-1AE2-4A1A-AACB-0864692BCBFD}"/>
                  </a:ext>
                </a:extLst>
              </p:cNvPr>
              <p:cNvGrpSpPr/>
              <p:nvPr/>
            </p:nvGrpSpPr>
            <p:grpSpPr>
              <a:xfrm>
                <a:off x="71363" y="3417543"/>
                <a:ext cx="1803593" cy="895656"/>
                <a:chOff x="1333791" y="3636949"/>
                <a:chExt cx="1803593" cy="895656"/>
              </a:xfrm>
            </p:grpSpPr>
            <p:sp>
              <p:nvSpPr>
                <p:cNvPr id="22" name="Rectangle 5">
                  <a:extLst>
                    <a:ext uri="{FF2B5EF4-FFF2-40B4-BE49-F238E27FC236}">
                      <a16:creationId xmlns:a16="http://schemas.microsoft.com/office/drawing/2014/main" id="{D95382CE-42E1-41A7-8972-5C1D59645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33791" y="3992605"/>
                  <a:ext cx="1800000" cy="54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72000" rIns="180000" bIns="72000" anchor="ctr">
                  <a:noAutofit/>
                </a:bodyPr>
                <a:lstStyle/>
                <a:p>
                  <a:pPr defTabSz="914400">
                    <a:lnSpc>
                      <a:spcPct val="110000"/>
                    </a:lnSpc>
                    <a:spcAft>
                      <a:spcPts val="600"/>
                    </a:spcAft>
                    <a:buSzPct val="100000"/>
                  </a:pPr>
                  <a:r>
                    <a:rPr lang="de-DE" sz="1600" spc="-10" dirty="0" err="1">
                      <a:cs typeface="Arial"/>
                    </a:rPr>
                    <a:t>as</a:t>
                  </a:r>
                  <a:r>
                    <a:rPr lang="de-DE" sz="1600" spc="-10" dirty="0">
                      <a:cs typeface="Arial"/>
                    </a:rPr>
                    <a:t> </a:t>
                  </a:r>
                  <a:r>
                    <a:rPr lang="de-DE" sz="1600" spc="-10" dirty="0" err="1">
                      <a:cs typeface="Arial"/>
                    </a:rPr>
                    <a:t>Enabler</a:t>
                  </a:r>
                  <a:endParaRPr lang="de-DE" sz="1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Rectangle 6">
                  <a:extLst>
                    <a:ext uri="{FF2B5EF4-FFF2-40B4-BE49-F238E27FC236}">
                      <a16:creationId xmlns:a16="http://schemas.microsoft.com/office/drawing/2014/main" id="{CF525266-1286-495D-A54B-6AAFD1F91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37384" y="3636949"/>
                  <a:ext cx="1800000" cy="3600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de-DE" b="1" spc="-10" err="1">
                      <a:latin typeface="+mn-lt"/>
                      <a:cs typeface="Arial"/>
                    </a:rPr>
                    <a:t>Geospatial</a:t>
                  </a:r>
                  <a:r>
                    <a:rPr lang="de-DE" b="1" spc="-10">
                      <a:latin typeface="+mn-lt"/>
                      <a:cs typeface="Arial"/>
                    </a:rPr>
                    <a:t> Support</a:t>
                  </a:r>
                </a:p>
              </p:txBody>
            </p:sp>
            <p:sp>
              <p:nvSpPr>
                <p:cNvPr id="24" name="Gleichschenkliges Dreieck 23">
                  <a:extLst>
                    <a:ext uri="{FF2B5EF4-FFF2-40B4-BE49-F238E27FC236}">
                      <a16:creationId xmlns:a16="http://schemas.microsoft.com/office/drawing/2014/main" id="{9DA30395-EE92-46F8-9F24-133B9B27CB85}"/>
                    </a:ext>
                  </a:extLst>
                </p:cNvPr>
                <p:cNvSpPr/>
                <p:nvPr/>
              </p:nvSpPr>
              <p:spPr>
                <a:xfrm rot="10800000">
                  <a:off x="2656118" y="3989623"/>
                  <a:ext cx="406143" cy="1054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FB6BF829-3247-4BF4-B73B-22077FD61EBA}"/>
                </a:ext>
              </a:extLst>
            </p:cNvPr>
            <p:cNvGrpSpPr/>
            <p:nvPr/>
          </p:nvGrpSpPr>
          <p:grpSpPr>
            <a:xfrm>
              <a:off x="2646827" y="3880963"/>
              <a:ext cx="2205500" cy="1839967"/>
              <a:chOff x="6069929" y="3101293"/>
              <a:chExt cx="1800001" cy="1421615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2C70DA14-95D2-4F83-88CF-F63FA513366D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069929" y="3101293"/>
                <a:ext cx="1798635" cy="571935"/>
              </a:xfrm>
              <a:prstGeom prst="rect">
                <a:avLst/>
              </a:prstGeom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758B1C19-ED83-4F9E-8FC6-4CCB28FDBAB1}"/>
                  </a:ext>
                </a:extLst>
              </p:cNvPr>
              <p:cNvGrpSpPr/>
              <p:nvPr/>
            </p:nvGrpSpPr>
            <p:grpSpPr>
              <a:xfrm>
                <a:off x="6069929" y="3627252"/>
                <a:ext cx="1800001" cy="895656"/>
                <a:chOff x="1488314" y="3636949"/>
                <a:chExt cx="1800001" cy="895656"/>
              </a:xfrm>
            </p:grpSpPr>
            <p:sp>
              <p:nvSpPr>
                <p:cNvPr id="28" name="Rectangle 5">
                  <a:extLst>
                    <a:ext uri="{FF2B5EF4-FFF2-40B4-BE49-F238E27FC236}">
                      <a16:creationId xmlns:a16="http://schemas.microsoft.com/office/drawing/2014/main" id="{C115EFA5-9758-4750-8361-8E9343037C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88315" y="3992605"/>
                  <a:ext cx="1800000" cy="54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72000" rIns="180000" bIns="72000" anchor="ctr">
                  <a:noAutofit/>
                </a:bodyPr>
                <a:lstStyle/>
                <a:p>
                  <a:pPr defTabSz="914400">
                    <a:lnSpc>
                      <a:spcPct val="110000"/>
                    </a:lnSpc>
                    <a:spcAft>
                      <a:spcPts val="600"/>
                    </a:spcAft>
                    <a:buSzPct val="100000"/>
                  </a:pPr>
                  <a:r>
                    <a:rPr lang="de-DE" sz="1600" dirty="0">
                      <a:solidFill>
                        <a:prstClr val="black"/>
                      </a:solidFill>
                    </a:rPr>
                    <a:t>Operation </a:t>
                  </a:r>
                  <a:r>
                    <a:rPr lang="de-DE" sz="1600" dirty="0" err="1">
                      <a:solidFill>
                        <a:prstClr val="black"/>
                      </a:solidFill>
                    </a:rPr>
                    <a:t>and</a:t>
                  </a:r>
                  <a:br>
                    <a:rPr lang="de-DE" sz="1600" dirty="0">
                      <a:solidFill>
                        <a:prstClr val="black"/>
                      </a:solidFill>
                    </a:rPr>
                  </a:br>
                  <a:r>
                    <a:rPr lang="de-DE" sz="1600" dirty="0">
                      <a:solidFill>
                        <a:prstClr val="black"/>
                      </a:solidFill>
                    </a:rPr>
                    <a:t>Mission Support</a:t>
                  </a:r>
                </a:p>
              </p:txBody>
            </p:sp>
            <p:sp>
              <p:nvSpPr>
                <p:cNvPr id="29" name="Rectangle 6">
                  <a:extLst>
                    <a:ext uri="{FF2B5EF4-FFF2-40B4-BE49-F238E27FC236}">
                      <a16:creationId xmlns:a16="http://schemas.microsoft.com/office/drawing/2014/main" id="{F21C5842-41E0-454F-9532-84327DC1E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88314" y="3636949"/>
                  <a:ext cx="1800000" cy="3600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de-DE" b="1" spc="-10">
                      <a:latin typeface="+mn-lt"/>
                      <a:cs typeface="Arial"/>
                    </a:rPr>
                    <a:t>Space</a:t>
                  </a:r>
                </a:p>
              </p:txBody>
            </p:sp>
            <p:sp>
              <p:nvSpPr>
                <p:cNvPr id="30" name="Gleichschenkliges Dreieck 29">
                  <a:extLst>
                    <a:ext uri="{FF2B5EF4-FFF2-40B4-BE49-F238E27FC236}">
                      <a16:creationId xmlns:a16="http://schemas.microsoft.com/office/drawing/2014/main" id="{5CB6C319-88F4-45FA-BD8E-13C312D192D5}"/>
                    </a:ext>
                  </a:extLst>
                </p:cNvPr>
                <p:cNvSpPr/>
                <p:nvPr/>
              </p:nvSpPr>
              <p:spPr>
                <a:xfrm rot="10800000">
                  <a:off x="2764212" y="3989623"/>
                  <a:ext cx="406143" cy="1054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70C2061F-C4CE-4190-A140-DB4D45C9CB75}"/>
                </a:ext>
              </a:extLst>
            </p:cNvPr>
            <p:cNvGrpSpPr/>
            <p:nvPr/>
          </p:nvGrpSpPr>
          <p:grpSpPr>
            <a:xfrm>
              <a:off x="5013252" y="3887814"/>
              <a:ext cx="2205499" cy="1831100"/>
              <a:chOff x="7294538" y="3334599"/>
              <a:chExt cx="1800000" cy="1414764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CA9F59F6-BF16-4405-9BAD-E90963C2B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4538" y="3334599"/>
                <a:ext cx="1799560" cy="525959"/>
              </a:xfrm>
              <a:prstGeom prst="rect">
                <a:avLst/>
              </a:prstGeom>
            </p:spPr>
          </p:pic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8F533B3E-6BAF-45DB-A1FE-F6CFD115B360}"/>
                  </a:ext>
                </a:extLst>
              </p:cNvPr>
              <p:cNvGrpSpPr/>
              <p:nvPr/>
            </p:nvGrpSpPr>
            <p:grpSpPr>
              <a:xfrm>
                <a:off x="7294538" y="3853707"/>
                <a:ext cx="1800000" cy="895656"/>
                <a:chOff x="1488314" y="3636949"/>
                <a:chExt cx="1800000" cy="895656"/>
              </a:xfrm>
            </p:grpSpPr>
            <p:sp>
              <p:nvSpPr>
                <p:cNvPr id="34" name="Rectangle 5">
                  <a:extLst>
                    <a:ext uri="{FF2B5EF4-FFF2-40B4-BE49-F238E27FC236}">
                      <a16:creationId xmlns:a16="http://schemas.microsoft.com/office/drawing/2014/main" id="{07BDFA65-D189-475A-A649-EA6151DF7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88315" y="3992605"/>
                  <a:ext cx="1799559" cy="54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72000" rIns="180000" bIns="72000" anchor="ctr">
                  <a:noAutofit/>
                </a:bodyPr>
                <a:lstStyle/>
                <a:p>
                  <a:pPr defTabSz="914400">
                    <a:lnSpc>
                      <a:spcPct val="110000"/>
                    </a:lnSpc>
                    <a:spcAft>
                      <a:spcPts val="600"/>
                    </a:spcAft>
                    <a:buSzPct val="100000"/>
                  </a:pPr>
                  <a:r>
                    <a:rPr lang="de-DE" sz="1600" spc="-10" dirty="0">
                      <a:cs typeface="Arial"/>
                    </a:rPr>
                    <a:t>As </a:t>
                  </a:r>
                  <a:r>
                    <a:rPr lang="de-DE" sz="1600" spc="-10" dirty="0" err="1">
                      <a:cs typeface="Arial"/>
                    </a:rPr>
                    <a:t>part</a:t>
                  </a:r>
                  <a:r>
                    <a:rPr lang="de-DE" sz="1600" spc="-10" dirty="0">
                      <a:cs typeface="Arial"/>
                    </a:rPr>
                    <a:t> </a:t>
                  </a:r>
                  <a:r>
                    <a:rPr lang="de-DE" sz="1600" spc="-10" dirty="0" err="1">
                      <a:cs typeface="Arial"/>
                    </a:rPr>
                    <a:t>of</a:t>
                  </a:r>
                  <a:r>
                    <a:rPr lang="de-DE" sz="1600" spc="-10" dirty="0">
                      <a:cs typeface="Arial"/>
                    </a:rPr>
                    <a:t> a </a:t>
                  </a:r>
                  <a:r>
                    <a:rPr lang="de-DE" sz="1600" spc="-10" dirty="0" err="1">
                      <a:cs typeface="Arial"/>
                    </a:rPr>
                    <a:t>holistic</a:t>
                  </a:r>
                  <a:r>
                    <a:rPr lang="de-DE" sz="1600" spc="-10" dirty="0">
                      <a:cs typeface="Arial"/>
                    </a:rPr>
                    <a:t> national </a:t>
                  </a:r>
                  <a:r>
                    <a:rPr lang="de-DE" sz="1600" spc="-10" dirty="0" err="1">
                      <a:cs typeface="Arial"/>
                    </a:rPr>
                    <a:t>approach</a:t>
                  </a:r>
                  <a:endParaRPr lang="de-DE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6">
                  <a:extLst>
                    <a:ext uri="{FF2B5EF4-FFF2-40B4-BE49-F238E27FC236}">
                      <a16:creationId xmlns:a16="http://schemas.microsoft.com/office/drawing/2014/main" id="{8ADC16C4-7325-42BE-BCD7-8687109AE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88314" y="3636949"/>
                  <a:ext cx="1800000" cy="3600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de-DE" b="1" spc="-10" err="1">
                      <a:latin typeface="+mn-lt"/>
                      <a:cs typeface="Arial"/>
                    </a:rPr>
                    <a:t>Cyber</a:t>
                  </a:r>
                  <a:r>
                    <a:rPr lang="de-DE" b="1" spc="-10">
                      <a:latin typeface="+mn-lt"/>
                      <a:cs typeface="Arial"/>
                    </a:rPr>
                    <a:t> Defense</a:t>
                  </a:r>
                </a:p>
              </p:txBody>
            </p:sp>
            <p:sp>
              <p:nvSpPr>
                <p:cNvPr id="36" name="Gleichschenkliges Dreieck 35">
                  <a:extLst>
                    <a:ext uri="{FF2B5EF4-FFF2-40B4-BE49-F238E27FC236}">
                      <a16:creationId xmlns:a16="http://schemas.microsoft.com/office/drawing/2014/main" id="{F9035CE1-0E1C-4D74-B424-75673933264E}"/>
                    </a:ext>
                  </a:extLst>
                </p:cNvPr>
                <p:cNvSpPr/>
                <p:nvPr/>
              </p:nvSpPr>
              <p:spPr>
                <a:xfrm rot="10800000">
                  <a:off x="2764212" y="3989623"/>
                  <a:ext cx="406143" cy="1054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4E3C79A1-E926-4890-93C9-65E85EFC86F0}"/>
                </a:ext>
              </a:extLst>
            </p:cNvPr>
            <p:cNvGrpSpPr/>
            <p:nvPr/>
          </p:nvGrpSpPr>
          <p:grpSpPr>
            <a:xfrm>
              <a:off x="7379676" y="1660977"/>
              <a:ext cx="2216079" cy="1739929"/>
              <a:chOff x="7379676" y="1528328"/>
              <a:chExt cx="2216079" cy="1739929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93DA1937-7ABE-40A8-8F09-1E12C2ABB7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79676" y="1528328"/>
                <a:ext cx="2216079" cy="681256"/>
              </a:xfrm>
              <a:prstGeom prst="rect">
                <a:avLst/>
              </a:prstGeom>
            </p:spPr>
          </p:pic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3076ECB2-6C5F-4128-8524-DF88037C31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83660" y="2168832"/>
                <a:ext cx="2209516" cy="1099425"/>
                <a:chOff x="7101180" y="1619923"/>
                <a:chExt cx="1800001" cy="895656"/>
              </a:xfrm>
            </p:grpSpPr>
            <p:sp>
              <p:nvSpPr>
                <p:cNvPr id="40" name="Rectangle 5">
                  <a:extLst>
                    <a:ext uri="{FF2B5EF4-FFF2-40B4-BE49-F238E27FC236}">
                      <a16:creationId xmlns:a16="http://schemas.microsoft.com/office/drawing/2014/main" id="{02A88058-D67C-496A-9B2A-298D03C10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101181" y="1975579"/>
                  <a:ext cx="1800000" cy="54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72000" rIns="180000" bIns="72000" anchor="ctr">
                  <a:noAutofit/>
                </a:bodyPr>
                <a:lstStyle/>
                <a:p>
                  <a:pPr defTabSz="914400">
                    <a:lnSpc>
                      <a:spcPct val="110000"/>
                    </a:lnSpc>
                    <a:spcAft>
                      <a:spcPts val="600"/>
                    </a:spcAft>
                    <a:buSzPct val="100000"/>
                  </a:pPr>
                  <a:r>
                    <a:rPr lang="de-DE" sz="1600" spc="-10" dirty="0">
                      <a:solidFill>
                        <a:prstClr val="black"/>
                      </a:solidFill>
                      <a:cs typeface="Arial"/>
                    </a:rPr>
                    <a:t>in </a:t>
                  </a:r>
                  <a:r>
                    <a:rPr lang="de-DE" sz="1600" spc="-10" dirty="0" err="1">
                      <a:solidFill>
                        <a:prstClr val="black"/>
                      </a:solidFill>
                      <a:cs typeface="Arial"/>
                    </a:rPr>
                    <a:t>the</a:t>
                  </a:r>
                  <a:r>
                    <a:rPr lang="de-DE" sz="1600" spc="-10" dirty="0">
                      <a:solidFill>
                        <a:prstClr val="black"/>
                      </a:solidFill>
                      <a:cs typeface="Arial"/>
                    </a:rPr>
                    <a:t> CID</a:t>
                  </a:r>
                  <a:endParaRPr lang="de-DE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Rectangle 6">
                  <a:extLst>
                    <a:ext uri="{FF2B5EF4-FFF2-40B4-BE49-F238E27FC236}">
                      <a16:creationId xmlns:a16="http://schemas.microsoft.com/office/drawing/2014/main" id="{496DE084-57AD-45ED-9EEA-4968194BD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101180" y="1619923"/>
                  <a:ext cx="1800000" cy="3600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en-GB" b="1" spc="-10" dirty="0" err="1">
                      <a:latin typeface="+mn-lt"/>
                      <a:cs typeface="Arial"/>
                    </a:rPr>
                    <a:t>Reconaissance</a:t>
                  </a:r>
                  <a:r>
                    <a:rPr lang="en-GB" b="1" spc="-10" dirty="0">
                      <a:latin typeface="+mn-lt"/>
                      <a:cs typeface="Arial"/>
                    </a:rPr>
                    <a:t>, Effects, </a:t>
                  </a:r>
                </a:p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en-GB" b="1" spc="-10" dirty="0">
                      <a:latin typeface="+mn-lt"/>
                      <a:cs typeface="Arial"/>
                    </a:rPr>
                    <a:t>Operation and Protection</a:t>
                  </a:r>
                </a:p>
              </p:txBody>
            </p:sp>
            <p:sp>
              <p:nvSpPr>
                <p:cNvPr id="42" name="Gleichschenkliges Dreieck 41">
                  <a:extLst>
                    <a:ext uri="{FF2B5EF4-FFF2-40B4-BE49-F238E27FC236}">
                      <a16:creationId xmlns:a16="http://schemas.microsoft.com/office/drawing/2014/main" id="{2C31329E-1DE8-43A4-8391-BDA1957FCAFA}"/>
                    </a:ext>
                  </a:extLst>
                </p:cNvPr>
                <p:cNvSpPr/>
                <p:nvPr/>
              </p:nvSpPr>
              <p:spPr>
                <a:xfrm rot="10800000">
                  <a:off x="8377078" y="1972597"/>
                  <a:ext cx="406143" cy="1054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2EE8188A-036B-46DA-BD23-197A794B1E42}"/>
                </a:ext>
              </a:extLst>
            </p:cNvPr>
            <p:cNvGrpSpPr/>
            <p:nvPr/>
          </p:nvGrpSpPr>
          <p:grpSpPr>
            <a:xfrm>
              <a:off x="7393058" y="3894571"/>
              <a:ext cx="2205500" cy="1850490"/>
              <a:chOff x="7393058" y="4084418"/>
              <a:chExt cx="2205500" cy="1850490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81859E84-A86F-4C9D-B216-7FB93AAEA4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400123" y="4084418"/>
                <a:ext cx="2198433" cy="667223"/>
              </a:xfrm>
              <a:prstGeom prst="rect">
                <a:avLst/>
              </a:prstGeom>
            </p:spPr>
          </p:pic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D94C8B68-50BC-4B92-B1DD-84D14FF569D8}"/>
                  </a:ext>
                </a:extLst>
              </p:cNvPr>
              <p:cNvGrpSpPr/>
              <p:nvPr/>
            </p:nvGrpSpPr>
            <p:grpSpPr>
              <a:xfrm>
                <a:off x="7393058" y="4741631"/>
                <a:ext cx="2205500" cy="1193277"/>
                <a:chOff x="1488314" y="3733368"/>
                <a:chExt cx="1800001" cy="921963"/>
              </a:xfrm>
            </p:grpSpPr>
            <p:sp>
              <p:nvSpPr>
                <p:cNvPr id="47" name="Rectangle 5">
                  <a:extLst>
                    <a:ext uri="{FF2B5EF4-FFF2-40B4-BE49-F238E27FC236}">
                      <a16:creationId xmlns:a16="http://schemas.microsoft.com/office/drawing/2014/main" id="{FD483008-67E0-45AC-B0F1-0E74A1B30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88315" y="4115331"/>
                  <a:ext cx="1800000" cy="54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72000" rIns="180000" bIns="72000" anchor="ctr">
                  <a:no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de-DE" sz="1400" spc="-10" dirty="0" err="1">
                      <a:cs typeface="Arial"/>
                    </a:rPr>
                    <a:t>Driving</a:t>
                  </a:r>
                  <a:r>
                    <a:rPr lang="de-DE" sz="1400" spc="-10" dirty="0">
                      <a:cs typeface="Arial"/>
                    </a:rPr>
                    <a:t> Force </a:t>
                  </a:r>
                  <a:r>
                    <a:rPr lang="de-DE" sz="1400" spc="-10" dirty="0" err="1">
                      <a:cs typeface="Arial"/>
                    </a:rPr>
                    <a:t>behind</a:t>
                  </a:r>
                  <a:r>
                    <a:rPr lang="de-DE" sz="1400" spc="-10" dirty="0">
                      <a:cs typeface="Arial"/>
                    </a:rPr>
                    <a:t> </a:t>
                  </a:r>
                  <a:r>
                    <a:rPr lang="de-DE" sz="1400" spc="-10" dirty="0" err="1">
                      <a:cs typeface="Arial"/>
                    </a:rPr>
                    <a:t>the</a:t>
                  </a:r>
                  <a:r>
                    <a:rPr lang="de-DE" sz="1400" spc="-10" dirty="0">
                      <a:cs typeface="Arial"/>
                    </a:rPr>
                    <a:t> </a:t>
                  </a:r>
                </a:p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de-DE" sz="1400" spc="-10" dirty="0">
                      <a:cs typeface="Arial"/>
                    </a:rPr>
                    <a:t>Digital Transformation</a:t>
                  </a:r>
                  <a:endParaRPr lang="de-DE" sz="1400" dirty="0">
                    <a:cs typeface="Arial"/>
                  </a:endParaRPr>
                </a:p>
              </p:txBody>
            </p:sp>
            <p:sp>
              <p:nvSpPr>
                <p:cNvPr id="48" name="Rectangle 6">
                  <a:extLst>
                    <a:ext uri="{FF2B5EF4-FFF2-40B4-BE49-F238E27FC236}">
                      <a16:creationId xmlns:a16="http://schemas.microsoft.com/office/drawing/2014/main" id="{EDDF8C6B-5016-4FA7-9814-B0B7AE37D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88314" y="3733368"/>
                  <a:ext cx="1800000" cy="38196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12700">
                    <a:lnSpc>
                      <a:spcPct val="100000"/>
                    </a:lnSpc>
                    <a:spcBef>
                      <a:spcPts val="95"/>
                    </a:spcBef>
                  </a:pPr>
                  <a:r>
                    <a:rPr lang="de-DE" b="1" spc="-10" dirty="0" err="1">
                      <a:latin typeface="+mn-lt"/>
                      <a:cs typeface="Arial"/>
                    </a:rPr>
                    <a:t>Digitalization</a:t>
                  </a:r>
                  <a:endParaRPr lang="de-DE" b="1" spc="-10" dirty="0">
                    <a:latin typeface="+mn-lt"/>
                    <a:cs typeface="Arial"/>
                  </a:endParaRPr>
                </a:p>
              </p:txBody>
            </p:sp>
            <p:sp>
              <p:nvSpPr>
                <p:cNvPr id="49" name="Gleichschenkliges Dreieck 48">
                  <a:extLst>
                    <a:ext uri="{FF2B5EF4-FFF2-40B4-BE49-F238E27FC236}">
                      <a16:creationId xmlns:a16="http://schemas.microsoft.com/office/drawing/2014/main" id="{516FA9E7-F4CD-4D1F-98F5-09F6FC2C9974}"/>
                    </a:ext>
                  </a:extLst>
                </p:cNvPr>
                <p:cNvSpPr/>
                <p:nvPr/>
              </p:nvSpPr>
              <p:spPr>
                <a:xfrm rot="10800000">
                  <a:off x="2764212" y="3989623"/>
                  <a:ext cx="406143" cy="1054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BF0EF950-A1F8-4C09-9569-6159EA0CCE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46828" y="1660977"/>
              <a:ext cx="2209517" cy="1759228"/>
              <a:chOff x="2507411" y="1093167"/>
              <a:chExt cx="1800002" cy="1433170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98D28BD2-9E2C-4D13-B519-45D2848461BB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07411" y="1093167"/>
                <a:ext cx="1800002" cy="700672"/>
              </a:xfrm>
              <a:prstGeom prst="rect">
                <a:avLst/>
              </a:prstGeom>
              <a:effectLst/>
            </p:spPr>
          </p:pic>
          <p:sp>
            <p:nvSpPr>
              <p:cNvPr id="55" name="Rectangle 5">
                <a:extLst>
                  <a:ext uri="{FF2B5EF4-FFF2-40B4-BE49-F238E27FC236}">
                    <a16:creationId xmlns:a16="http://schemas.microsoft.com/office/drawing/2014/main" id="{DB9BCFA8-14DC-4B61-B54E-70C936A2AD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7412" y="1986337"/>
                <a:ext cx="180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180000" tIns="72000" rIns="180000" bIns="72000" anchor="ctr">
                <a:noAutofit/>
              </a:bodyPr>
              <a:lstStyle/>
              <a:p>
                <a:pPr defTabSz="914400">
                  <a:lnSpc>
                    <a:spcPct val="110000"/>
                  </a:lnSpc>
                  <a:spcAft>
                    <a:spcPts val="600"/>
                  </a:spcAft>
                  <a:buSzPct val="100000"/>
                </a:pPr>
                <a:r>
                  <a:rPr lang="de-DE" sz="1600" spc="-10" dirty="0" err="1">
                    <a:cs typeface="Arial"/>
                  </a:rPr>
                  <a:t>as</a:t>
                </a:r>
                <a:br>
                  <a:rPr lang="de-DE" sz="1600" spc="-10" dirty="0">
                    <a:cs typeface="Arial"/>
                  </a:rPr>
                </a:br>
                <a:r>
                  <a:rPr lang="de-DE" sz="1600" spc="-10" dirty="0">
                    <a:cs typeface="Arial"/>
                  </a:rPr>
                  <a:t>J6 Bundeswehr</a:t>
                </a:r>
                <a:endParaRPr lang="de-DE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6">
                <a:extLst>
                  <a:ext uri="{FF2B5EF4-FFF2-40B4-BE49-F238E27FC236}">
                    <a16:creationId xmlns:a16="http://schemas.microsoft.com/office/drawing/2014/main" id="{92700C49-5846-432F-AB8B-580024139E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7411" y="1630681"/>
                <a:ext cx="1800000" cy="360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5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de-DE" b="1" spc="-10">
                    <a:latin typeface="+mn-lt"/>
                    <a:cs typeface="Arial"/>
                  </a:rPr>
                  <a:t>IT Services</a:t>
                </a:r>
              </a:p>
            </p:txBody>
          </p:sp>
          <p:sp>
            <p:nvSpPr>
              <p:cNvPr id="57" name="Gleichschenkliges Dreieck 56">
                <a:extLst>
                  <a:ext uri="{FF2B5EF4-FFF2-40B4-BE49-F238E27FC236}">
                    <a16:creationId xmlns:a16="http://schemas.microsoft.com/office/drawing/2014/main" id="{97A7295D-D73D-4A47-B86C-D04A28A3C8D2}"/>
                  </a:ext>
                </a:extLst>
              </p:cNvPr>
              <p:cNvSpPr/>
              <p:nvPr/>
            </p:nvSpPr>
            <p:spPr>
              <a:xfrm rot="10800000">
                <a:off x="3783309" y="1983355"/>
                <a:ext cx="406143" cy="1054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045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EC921-7D00-41A4-85A7-3640E0CA2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096" y="46287"/>
            <a:ext cx="8810048" cy="833643"/>
          </a:xfrm>
        </p:spPr>
        <p:txBody>
          <a:bodyPr/>
          <a:lstStyle/>
          <a:p>
            <a:r>
              <a:rPr lang="de-DE" dirty="0"/>
              <a:t>Whole-</a:t>
            </a:r>
            <a:r>
              <a:rPr lang="de-DE" dirty="0" err="1"/>
              <a:t>of</a:t>
            </a:r>
            <a:r>
              <a:rPr lang="de-DE" dirty="0"/>
              <a:t>-Government Approach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EAF63D-E2BA-4CD1-A79E-0BF8FE68E1DA}"/>
              </a:ext>
            </a:extLst>
          </p:cNvPr>
          <p:cNvSpPr/>
          <p:nvPr/>
        </p:nvSpPr>
        <p:spPr>
          <a:xfrm>
            <a:off x="7568246" y="2364137"/>
            <a:ext cx="2959753" cy="2740125"/>
          </a:xfrm>
          <a:prstGeom prst="ellipse">
            <a:avLst/>
          </a:prstGeom>
          <a:solidFill>
            <a:srgbClr val="004481">
              <a:lumMod val="75000"/>
              <a:alpha val="40000"/>
            </a:srgbClr>
          </a:solidFill>
          <a:ln w="25400" cap="flat" cmpd="sng" algn="ctr">
            <a:solidFill>
              <a:srgbClr val="00448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889000" h="889000"/>
            <a:bevelB w="889000" h="889000"/>
          </a:sp3d>
        </p:spPr>
        <p:txBody>
          <a:bodyPr lIns="89190" tIns="44595" rIns="89190" bIns="44595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3079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81CAB9E-F89A-48A6-9D03-9DC5D1FED957}"/>
              </a:ext>
            </a:extLst>
          </p:cNvPr>
          <p:cNvSpPr/>
          <p:nvPr/>
        </p:nvSpPr>
        <p:spPr>
          <a:xfrm>
            <a:off x="5374357" y="2305287"/>
            <a:ext cx="2959753" cy="2740125"/>
          </a:xfrm>
          <a:prstGeom prst="ellipse">
            <a:avLst/>
          </a:prstGeom>
          <a:solidFill>
            <a:srgbClr val="004481">
              <a:lumMod val="75000"/>
              <a:alpha val="40000"/>
            </a:srgbClr>
          </a:solidFill>
          <a:ln w="25400" cap="flat" cmpd="sng" algn="ctr">
            <a:solidFill>
              <a:srgbClr val="00448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889000" h="889000"/>
            <a:bevelB w="889000" h="889000"/>
          </a:sp3d>
        </p:spPr>
        <p:txBody>
          <a:bodyPr lIns="89190" tIns="44595" rIns="89190" bIns="44595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07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ACF4BA3-671A-4097-8244-3EDBD9282E37}"/>
              </a:ext>
            </a:extLst>
          </p:cNvPr>
          <p:cNvSpPr/>
          <p:nvPr/>
        </p:nvSpPr>
        <p:spPr>
          <a:xfrm>
            <a:off x="6651552" y="1124049"/>
            <a:ext cx="2959753" cy="2740125"/>
          </a:xfrm>
          <a:prstGeom prst="ellipse">
            <a:avLst/>
          </a:prstGeom>
          <a:solidFill>
            <a:srgbClr val="004481">
              <a:lumMod val="75000"/>
              <a:alpha val="40000"/>
            </a:srgbClr>
          </a:solidFill>
          <a:ln w="25400" cap="flat" cmpd="sng" algn="ctr">
            <a:solidFill>
              <a:srgbClr val="00448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889000" h="889000"/>
            <a:bevelB w="889000" h="889000"/>
          </a:sp3d>
        </p:spPr>
        <p:txBody>
          <a:bodyPr lIns="89190" tIns="44595" rIns="89190" bIns="44595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FMoD</a:t>
            </a: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07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0DA42C28-DA1D-43C6-A7C5-79EB4C0B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59" y="3499141"/>
            <a:ext cx="1026516" cy="3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7785" tIns="45648" rIns="87785" bIns="45648">
            <a:spAutoFit/>
          </a:bodyPr>
          <a:lstStyle>
            <a:defPPr>
              <a:defRPr lang="de-DE"/>
            </a:defPPr>
            <a:lvl1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MoI</a:t>
            </a:r>
            <a:endParaRPr kumimoji="0" lang="en-GB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DA7E20CB-D8DA-43E6-863A-CA55228EB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803" y="3468984"/>
            <a:ext cx="1277984" cy="3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7785" tIns="45648" rIns="87785" bIns="45648">
            <a:spAutoFit/>
          </a:bodyPr>
          <a:lstStyle>
            <a:defPPr>
              <a:defRPr lang="de-DE"/>
            </a:defPPr>
            <a:lvl1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MoFA</a:t>
            </a:r>
            <a:endParaRPr kumimoji="0" lang="en-GB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9" name="Text Box 57">
            <a:extLst>
              <a:ext uri="{FF2B5EF4-FFF2-40B4-BE49-F238E27FC236}">
                <a16:creationId xmlns:a16="http://schemas.microsoft.com/office/drawing/2014/main" id="{AE815742-3D34-494C-A0F7-E4192D61B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334" y="2979248"/>
            <a:ext cx="2602018" cy="407752"/>
          </a:xfrm>
          <a:prstGeom prst="roundRect">
            <a:avLst/>
          </a:prstGeom>
          <a:solidFill>
            <a:srgbClr val="004481"/>
          </a:solidFill>
          <a:ln w="25400" cap="flat" cmpd="sng" algn="ctr">
            <a:solidFill>
              <a:srgbClr val="ADB7BC">
                <a:lumMod val="75000"/>
              </a:srgbClr>
            </a:solidFill>
            <a:prstDash val="solid"/>
          </a:ln>
          <a:effectLst/>
        </p:spPr>
        <p:txBody>
          <a:bodyPr wrap="square" lIns="87785" tIns="45648" rIns="87785" bIns="45648" anchor="ctr">
            <a:spAutoFit/>
          </a:bodyPr>
          <a:lstStyle>
            <a:defPPr>
              <a:defRPr lang="de-DE"/>
            </a:defPPr>
            <a:lvl1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96" b="1" i="0">
                <a:solidFill>
                  <a:schemeClr val="bg1"/>
                </a:solidFill>
                <a:effectLst/>
                <a:latin typeface="BundesSans Regular" panose="020B0002030500000203" pitchFamily="34" charset="0"/>
                <a:ea typeface="Arial Unicode MS" pitchFamily="34" charset="-128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de-DE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Cyber-Foreign Policy</a:t>
            </a:r>
          </a:p>
        </p:txBody>
      </p:sp>
      <p:sp>
        <p:nvSpPr>
          <p:cNvPr id="40" name="Text Box 54">
            <a:extLst>
              <a:ext uri="{FF2B5EF4-FFF2-40B4-BE49-F238E27FC236}">
                <a16:creationId xmlns:a16="http://schemas.microsoft.com/office/drawing/2014/main" id="{A7DAC6DC-C3AB-4441-95A4-5B0AFAA7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94" y="2925321"/>
            <a:ext cx="2172319" cy="418166"/>
          </a:xfrm>
          <a:prstGeom prst="roundRect">
            <a:avLst/>
          </a:prstGeom>
          <a:solidFill>
            <a:srgbClr val="004481"/>
          </a:solidFill>
          <a:ln w="25400" cap="flat" cmpd="sng" algn="ctr">
            <a:solidFill>
              <a:srgbClr val="ADB7BC">
                <a:lumMod val="75000"/>
              </a:srgbClr>
            </a:solidFill>
            <a:prstDash val="solid"/>
          </a:ln>
          <a:effectLst/>
        </p:spPr>
        <p:txBody>
          <a:bodyPr wrap="square" lIns="87785" tIns="45648" rIns="87785" bIns="45648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de-DE" sz="1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Cyber-Response</a:t>
            </a:r>
          </a:p>
        </p:txBody>
      </p:sp>
      <p:sp>
        <p:nvSpPr>
          <p:cNvPr id="41" name="Text Box 60">
            <a:extLst>
              <a:ext uri="{FF2B5EF4-FFF2-40B4-BE49-F238E27FC236}">
                <a16:creationId xmlns:a16="http://schemas.microsoft.com/office/drawing/2014/main" id="{9FF181E7-99D0-48CF-84B6-21638F7D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246" y="1033329"/>
            <a:ext cx="2959753" cy="407752"/>
          </a:xfrm>
          <a:prstGeom prst="roundRect">
            <a:avLst/>
          </a:prstGeom>
          <a:solidFill>
            <a:srgbClr val="004481"/>
          </a:solidFill>
          <a:ln w="25400" cap="flat" cmpd="sng" algn="ctr">
            <a:solidFill>
              <a:srgbClr val="ADB7BC">
                <a:lumMod val="75000"/>
              </a:srgbClr>
            </a:solidFill>
            <a:prstDash val="solid"/>
          </a:ln>
          <a:effectLst/>
        </p:spPr>
        <p:txBody>
          <a:bodyPr wrap="square" lIns="87785" tIns="45648" rIns="87785" bIns="45648" anchor="ctr">
            <a:spAutoFit/>
          </a:bodyPr>
          <a:lstStyle>
            <a:defPPr>
              <a:defRPr lang="de-DE"/>
            </a:defPPr>
            <a:lvl1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Cyber-Defence</a:t>
            </a:r>
          </a:p>
        </p:txBody>
      </p:sp>
      <p:sp>
        <p:nvSpPr>
          <p:cNvPr id="42" name="Text Box 51">
            <a:extLst>
              <a:ext uri="{FF2B5EF4-FFF2-40B4-BE49-F238E27FC236}">
                <a16:creationId xmlns:a16="http://schemas.microsoft.com/office/drawing/2014/main" id="{B6B981FC-5352-425F-AAAF-57CD21A6B14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97580" y="2903992"/>
            <a:ext cx="2172319" cy="5846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7785" tIns="45648" rIns="87785" bIns="45648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de-DE" sz="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0" algn="ctr" defTabSz="914400" eaLnBrk="1" fontAlgn="base" hangingPunct="1">
              <a:spcAft>
                <a:spcPct val="0"/>
              </a:spcAft>
              <a:defRPr/>
            </a:pPr>
            <a:r>
              <a:rPr lang="de-DE" altLang="de-DE" sz="1400" b="1" kern="0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Cyber Response </a:t>
            </a:r>
            <a:r>
              <a:rPr lang="de-DE" altLang="de-DE" sz="1400" b="1" kern="0" dirty="0" err="1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de-DE" altLang="de-DE" sz="1400" b="1" kern="0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49">
            <a:extLst>
              <a:ext uri="{FF2B5EF4-FFF2-40B4-BE49-F238E27FC236}">
                <a16:creationId xmlns:a16="http://schemas.microsoft.com/office/drawing/2014/main" id="{278D55CA-9A00-4B0E-842D-B05E60D2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797" y="3852358"/>
            <a:ext cx="180896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Cyber </a:t>
            </a: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Norms</a:t>
            </a:r>
            <a:endParaRPr kumimoji="0" lang="de-DE" altLang="de-DE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4" name="Text Box 61">
            <a:extLst>
              <a:ext uri="{FF2B5EF4-FFF2-40B4-BE49-F238E27FC236}">
                <a16:creationId xmlns:a16="http://schemas.microsoft.com/office/drawing/2014/main" id="{5EDAC5C8-FC0B-4A9E-8D46-B72C6C15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122" y="4145568"/>
            <a:ext cx="2491785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International </a:t>
            </a: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Humanitarian</a:t>
            </a: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Law</a:t>
            </a:r>
          </a:p>
        </p:txBody>
      </p:sp>
      <p:sp>
        <p:nvSpPr>
          <p:cNvPr id="45" name="Text Box 68">
            <a:extLst>
              <a:ext uri="{FF2B5EF4-FFF2-40B4-BE49-F238E27FC236}">
                <a16:creationId xmlns:a16="http://schemas.microsoft.com/office/drawing/2014/main" id="{4E9B92D2-5AEE-454C-8611-1115C906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209" y="3798079"/>
            <a:ext cx="700875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BfV</a:t>
            </a:r>
            <a:endParaRPr kumimoji="0" lang="de-DE" altLang="de-DE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ED75C9E8-D773-45C7-9191-6CF01316B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54" y="3528432"/>
            <a:ext cx="591242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BSI</a:t>
            </a:r>
          </a:p>
        </p:txBody>
      </p:sp>
      <p:sp>
        <p:nvSpPr>
          <p:cNvPr id="47" name="Text Box 63">
            <a:extLst>
              <a:ext uri="{FF2B5EF4-FFF2-40B4-BE49-F238E27FC236}">
                <a16:creationId xmlns:a16="http://schemas.microsoft.com/office/drawing/2014/main" id="{F7489A0C-F21D-4FE6-B2A2-5A866020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221" y="4470446"/>
            <a:ext cx="7700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BKA</a:t>
            </a:r>
          </a:p>
        </p:txBody>
      </p:sp>
      <p:sp>
        <p:nvSpPr>
          <p:cNvPr id="48" name="Text Box 50">
            <a:extLst>
              <a:ext uri="{FF2B5EF4-FFF2-40B4-BE49-F238E27FC236}">
                <a16:creationId xmlns:a16="http://schemas.microsoft.com/office/drawing/2014/main" id="{B34B4646-3FCD-44A4-A01D-0ADE4C89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994" y="4620849"/>
            <a:ext cx="85749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KRITIS</a:t>
            </a:r>
          </a:p>
        </p:txBody>
      </p:sp>
      <p:sp>
        <p:nvSpPr>
          <p:cNvPr id="49" name="Text Box 64">
            <a:extLst>
              <a:ext uri="{FF2B5EF4-FFF2-40B4-BE49-F238E27FC236}">
                <a16:creationId xmlns:a16="http://schemas.microsoft.com/office/drawing/2014/main" id="{5D45D2D3-7FE7-4C75-900A-1A604B26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399" y="4098129"/>
            <a:ext cx="10688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CERT Bund</a:t>
            </a:r>
          </a:p>
        </p:txBody>
      </p:sp>
      <p:sp>
        <p:nvSpPr>
          <p:cNvPr id="50" name="Text Box 65">
            <a:extLst>
              <a:ext uri="{FF2B5EF4-FFF2-40B4-BE49-F238E27FC236}">
                <a16:creationId xmlns:a16="http://schemas.microsoft.com/office/drawing/2014/main" id="{08739E6C-11FC-4D87-ADFD-2D249E5E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960" y="1474699"/>
            <a:ext cx="112505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ZCSBw</a:t>
            </a:r>
            <a:endParaRPr kumimoji="0" lang="de-DE" altLang="de-DE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1" name="Text Box 66">
            <a:extLst>
              <a:ext uri="{FF2B5EF4-FFF2-40B4-BE49-F238E27FC236}">
                <a16:creationId xmlns:a16="http://schemas.microsoft.com/office/drawing/2014/main" id="{0D698AC6-5002-497A-8FA1-E9710387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557" y="1466660"/>
            <a:ext cx="112505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BIT-S</a:t>
            </a:r>
          </a:p>
        </p:txBody>
      </p:sp>
      <p:sp>
        <p:nvSpPr>
          <p:cNvPr id="52" name="Text Box 67">
            <a:extLst>
              <a:ext uri="{FF2B5EF4-FFF2-40B4-BE49-F238E27FC236}">
                <a16:creationId xmlns:a16="http://schemas.microsoft.com/office/drawing/2014/main" id="{80F326D3-60D3-47E6-BF55-3827C9BC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143" y="2009022"/>
            <a:ext cx="65128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ZCO</a:t>
            </a:r>
          </a:p>
        </p:txBody>
      </p:sp>
      <p:sp>
        <p:nvSpPr>
          <p:cNvPr id="53" name="Text Box 69">
            <a:extLst>
              <a:ext uri="{FF2B5EF4-FFF2-40B4-BE49-F238E27FC236}">
                <a16:creationId xmlns:a16="http://schemas.microsoft.com/office/drawing/2014/main" id="{47FC7D86-92C1-419D-8CB4-B6CF3F51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323" y="2028667"/>
            <a:ext cx="65128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MAD</a:t>
            </a:r>
          </a:p>
        </p:txBody>
      </p:sp>
      <p:sp>
        <p:nvSpPr>
          <p:cNvPr id="54" name="Text Box 69">
            <a:extLst>
              <a:ext uri="{FF2B5EF4-FFF2-40B4-BE49-F238E27FC236}">
                <a16:creationId xmlns:a16="http://schemas.microsoft.com/office/drawing/2014/main" id="{1A236AFF-1830-4216-A0EB-87CAFECE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0" y="1414615"/>
            <a:ext cx="87968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KdoCIR</a:t>
            </a:r>
            <a:endParaRPr kumimoji="0" lang="de-DE" altLang="de-DE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5" name="Text Box 61">
            <a:extLst>
              <a:ext uri="{FF2B5EF4-FFF2-40B4-BE49-F238E27FC236}">
                <a16:creationId xmlns:a16="http://schemas.microsoft.com/office/drawing/2014/main" id="{3289B640-5015-401D-A7BD-BC286CE10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094" y="4463834"/>
            <a:ext cx="165756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Confidence-Building </a:t>
            </a: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Measures</a:t>
            </a:r>
            <a:endParaRPr kumimoji="0" lang="de-DE" altLang="de-DE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6" name="Text Box 69">
            <a:extLst>
              <a:ext uri="{FF2B5EF4-FFF2-40B4-BE49-F238E27FC236}">
                <a16:creationId xmlns:a16="http://schemas.microsoft.com/office/drawing/2014/main" id="{E8C3FA11-B26E-423D-87BA-B26AE121E9E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26572" y="1708067"/>
            <a:ext cx="979465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ZGeoBw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7" name="Text Box 67">
            <a:extLst>
              <a:ext uri="{FF2B5EF4-FFF2-40B4-BE49-F238E27FC236}">
                <a16:creationId xmlns:a16="http://schemas.microsoft.com/office/drawing/2014/main" id="{61D0575D-01C8-466E-8FC9-F76669D2342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99743" y="1739827"/>
            <a:ext cx="102438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ZOpKom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267D329-659C-4A2E-B6D4-8631FCBB82CE}"/>
              </a:ext>
            </a:extLst>
          </p:cNvPr>
          <p:cNvSpPr/>
          <p:nvPr/>
        </p:nvSpPr>
        <p:spPr>
          <a:xfrm>
            <a:off x="7198528" y="5124626"/>
            <a:ext cx="1423874" cy="1267392"/>
          </a:xfrm>
          <a:prstGeom prst="ellipse">
            <a:avLst/>
          </a:prstGeom>
          <a:solidFill>
            <a:srgbClr val="004481">
              <a:lumMod val="75000"/>
              <a:alpha val="40000"/>
            </a:srgbClr>
          </a:solidFill>
          <a:ln w="25400" cap="flat" cmpd="sng" algn="ctr">
            <a:solidFill>
              <a:srgbClr val="00448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889000" h="889000"/>
            <a:bevelB w="889000" h="889000"/>
          </a:sp3d>
        </p:spPr>
        <p:txBody>
          <a:bodyPr lIns="89190" tIns="44595" rIns="89190" bIns="4459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07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54">
            <a:extLst>
              <a:ext uri="{FF2B5EF4-FFF2-40B4-BE49-F238E27FC236}">
                <a16:creationId xmlns:a16="http://schemas.microsoft.com/office/drawing/2014/main" id="{ACFE6A7D-05B3-4920-B64B-9E5B090F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314" y="6117169"/>
            <a:ext cx="2500874" cy="407752"/>
          </a:xfrm>
          <a:prstGeom prst="roundRect">
            <a:avLst/>
          </a:prstGeom>
          <a:solidFill>
            <a:srgbClr val="004481"/>
          </a:solidFill>
          <a:ln w="25400" cap="flat" cmpd="sng" algn="ctr">
            <a:solidFill>
              <a:srgbClr val="ADB7BC">
                <a:lumMod val="75000"/>
              </a:srgbClr>
            </a:solidFill>
            <a:prstDash val="solid"/>
          </a:ln>
          <a:effectLst/>
        </p:spPr>
        <p:txBody>
          <a:bodyPr wrap="square" lIns="87785" tIns="45648" rIns="87785" bIns="45648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de-DE" sz="1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Federal IT-Security</a:t>
            </a:r>
          </a:p>
        </p:txBody>
      </p:sp>
      <p:sp>
        <p:nvSpPr>
          <p:cNvPr id="61" name="Text Box 42">
            <a:extLst>
              <a:ext uri="{FF2B5EF4-FFF2-40B4-BE49-F238E27FC236}">
                <a16:creationId xmlns:a16="http://schemas.microsoft.com/office/drawing/2014/main" id="{AB74E1B5-45FA-4CF4-9FC3-B512B570E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907" y="5559229"/>
            <a:ext cx="1277984" cy="3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7785" tIns="45648" rIns="87785" bIns="45648">
            <a:spAutoFit/>
          </a:bodyPr>
          <a:lstStyle>
            <a:defPPr>
              <a:defRPr lang="de-DE"/>
            </a:defPPr>
            <a:lvl1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BMDS</a:t>
            </a:r>
          </a:p>
        </p:txBody>
      </p:sp>
      <p:cxnSp>
        <p:nvCxnSpPr>
          <p:cNvPr id="6" name="Verbinder: gewinkelt 5">
            <a:extLst>
              <a:ext uri="{FF2B5EF4-FFF2-40B4-BE49-F238E27FC236}">
                <a16:creationId xmlns:a16="http://schemas.microsoft.com/office/drawing/2014/main" id="{6039FD1D-F67E-4BA1-AAE8-4EFACFF7169C}"/>
              </a:ext>
            </a:extLst>
          </p:cNvPr>
          <p:cNvCxnSpPr>
            <a:cxnSpLocks/>
            <a:stCxn id="34" idx="3"/>
            <a:endCxn id="31" idx="2"/>
          </p:cNvCxnSpPr>
          <p:nvPr/>
        </p:nvCxnSpPr>
        <p:spPr>
          <a:xfrm rot="16200000" flipH="1">
            <a:off x="5946069" y="4505863"/>
            <a:ext cx="1114192" cy="1390725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erbinder: gewinkelt 61">
            <a:extLst>
              <a:ext uri="{FF2B5EF4-FFF2-40B4-BE49-F238E27FC236}">
                <a16:creationId xmlns:a16="http://schemas.microsoft.com/office/drawing/2014/main" id="{08C6C4DA-7845-4E27-9176-ADB15BA30B45}"/>
              </a:ext>
            </a:extLst>
          </p:cNvPr>
          <p:cNvCxnSpPr>
            <a:cxnSpLocks/>
            <a:stCxn id="33" idx="5"/>
            <a:endCxn id="31" idx="6"/>
          </p:cNvCxnSpPr>
          <p:nvPr/>
        </p:nvCxnSpPr>
        <p:spPr>
          <a:xfrm rot="5400000">
            <a:off x="8830807" y="4494576"/>
            <a:ext cx="1055342" cy="1472151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gestreift nach rechts 2">
            <a:extLst>
              <a:ext uri="{FF2B5EF4-FFF2-40B4-BE49-F238E27FC236}">
                <a16:creationId xmlns:a16="http://schemas.microsoft.com/office/drawing/2014/main" id="{86E66DF9-C084-492B-8D0A-25D7BAFC2ACC}"/>
              </a:ext>
            </a:extLst>
          </p:cNvPr>
          <p:cNvSpPr/>
          <p:nvPr/>
        </p:nvSpPr>
        <p:spPr>
          <a:xfrm rot="16200000">
            <a:off x="7415668" y="4579355"/>
            <a:ext cx="975946" cy="833643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852E7B-51D4-4056-86F4-2AC97C6467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87" y="1249264"/>
            <a:ext cx="1040834" cy="91348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A45142C-0130-4DAA-BB5D-FC3C22079F97}"/>
              </a:ext>
            </a:extLst>
          </p:cNvPr>
          <p:cNvSpPr txBox="1"/>
          <p:nvPr/>
        </p:nvSpPr>
        <p:spPr>
          <a:xfrm>
            <a:off x="1547825" y="1370629"/>
            <a:ext cx="3130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National Security Council</a:t>
            </a:r>
          </a:p>
          <a:p>
            <a:r>
              <a:rPr lang="de-DE" dirty="0"/>
              <a:t>National Cyber Security Council</a:t>
            </a:r>
          </a:p>
        </p:txBody>
      </p:sp>
      <p:sp>
        <p:nvSpPr>
          <p:cNvPr id="12" name="Pfeil: Chevron 11">
            <a:extLst>
              <a:ext uri="{FF2B5EF4-FFF2-40B4-BE49-F238E27FC236}">
                <a16:creationId xmlns:a16="http://schemas.microsoft.com/office/drawing/2014/main" id="{44F24B20-3F17-494F-8873-AB60FC9CD3EF}"/>
              </a:ext>
            </a:extLst>
          </p:cNvPr>
          <p:cNvSpPr/>
          <p:nvPr/>
        </p:nvSpPr>
        <p:spPr>
          <a:xfrm rot="610296">
            <a:off x="4698855" y="1325281"/>
            <a:ext cx="237338" cy="865861"/>
          </a:xfrm>
          <a:prstGeom prst="chevron">
            <a:avLst/>
          </a:prstGeom>
          <a:solidFill>
            <a:srgbClr val="004481"/>
          </a:solidFill>
          <a:ln w="25400" cap="flat" cmpd="sng" algn="ctr">
            <a:solidFill>
              <a:srgbClr val="ADB7BC">
                <a:lumMod val="75000"/>
              </a:srgbClr>
            </a:solidFill>
            <a:prstDash val="solid"/>
          </a:ln>
          <a:effectLst/>
        </p:spPr>
        <p:txBody>
          <a:bodyPr wrap="square" lIns="87785" tIns="45648" rIns="87785" bIns="45648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796" b="1" kern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3" name="Gewitterblitz 62">
            <a:extLst>
              <a:ext uri="{FF2B5EF4-FFF2-40B4-BE49-F238E27FC236}">
                <a16:creationId xmlns:a16="http://schemas.microsoft.com/office/drawing/2014/main" id="{ECBB2C75-2BEF-48D3-9EB5-569D1E594C19}"/>
              </a:ext>
            </a:extLst>
          </p:cNvPr>
          <p:cNvSpPr/>
          <p:nvPr/>
        </p:nvSpPr>
        <p:spPr>
          <a:xfrm rot="837053">
            <a:off x="1716282" y="3045317"/>
            <a:ext cx="1071651" cy="990753"/>
          </a:xfrm>
          <a:prstGeom prst="lightningBolt">
            <a:avLst/>
          </a:prstGeom>
          <a:solidFill>
            <a:srgbClr val="FFC031">
              <a:alpha val="80000"/>
            </a:srgb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74BDFBB2-FF3A-480F-ACE8-BA6913FA8E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8452" y="4867483"/>
            <a:ext cx="2544424" cy="1386000"/>
          </a:xfrm>
          <a:prstGeom prst="ellipse">
            <a:avLst/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algn="ctr" defTabSz="228600" eaLnBrk="0" hangingPunct="0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Active defense against cyber threats from abroad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1E786A57-B2F8-40B0-8B2E-C51C24B9D2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851" y="3995261"/>
            <a:ext cx="4123626" cy="1386000"/>
          </a:xfrm>
          <a:prstGeom prst="ellipse">
            <a:avLst/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algn="ctr" defTabSz="228600" eaLnBrk="0" hangingPunct="0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state / non-state actors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Internal / external security,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peace, crisis, war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EF8AB2E5-D8F6-48BE-A640-F01DE70670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8452" y="5865427"/>
            <a:ext cx="2544424" cy="841030"/>
          </a:xfrm>
          <a:prstGeom prst="ellipse">
            <a:avLst/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algn="ctr" defTabSz="228600" eaLnBrk="0" hangingPunct="0">
              <a:lnSpc>
                <a:spcPct val="9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86F8B7-27CC-4167-B849-103266D0C347}"/>
              </a:ext>
            </a:extLst>
          </p:cNvPr>
          <p:cNvSpPr/>
          <p:nvPr/>
        </p:nvSpPr>
        <p:spPr>
          <a:xfrm>
            <a:off x="858425" y="2590587"/>
            <a:ext cx="2927342" cy="3835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4110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F8F93-C875-4F2A-A276-A6EC6999B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Contribution CIDS to intergovernmental </a:t>
            </a:r>
            <a:br>
              <a:rPr lang="en-GB" dirty="0"/>
            </a:br>
            <a:r>
              <a:rPr lang="en-GB" dirty="0"/>
              <a:t>Cyber Security</a:t>
            </a:r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223A30-2D32-493A-BBE5-CA2C0742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69" y="3964681"/>
            <a:ext cx="699386" cy="8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 descr="Bildergebnis für BKA">
            <a:hlinkClick r:id="rId4"/>
            <a:extLst>
              <a:ext uri="{FF2B5EF4-FFF2-40B4-BE49-F238E27FC236}">
                <a16:creationId xmlns:a16="http://schemas.microsoft.com/office/drawing/2014/main" id="{B2EEC545-4FDC-40FE-976C-CA0351AD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96" y="2192654"/>
            <a:ext cx="1969112" cy="7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Bildergebnis für militärischer abschirmdienst">
            <a:hlinkClick r:id="rId6"/>
            <a:extLst>
              <a:ext uri="{FF2B5EF4-FFF2-40B4-BE49-F238E27FC236}">
                <a16:creationId xmlns:a16="http://schemas.microsoft.com/office/drawing/2014/main" id="{AFD402D8-7305-47AD-A51D-9B0D2EB1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45" y="2788513"/>
            <a:ext cx="338939" cy="8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Bildergebnis für bundesnachrichtendienst logo">
            <a:hlinkClick r:id="rId8"/>
            <a:extLst>
              <a:ext uri="{FF2B5EF4-FFF2-40B4-BE49-F238E27FC236}">
                <a16:creationId xmlns:a16="http://schemas.microsoft.com/office/drawing/2014/main" id="{CE8DFDB8-EB8D-4F6C-A3C1-B1D350F6A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79" y="3405250"/>
            <a:ext cx="635603" cy="4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Bildergebnis für bundesamt für bevölkerungsschutz und katastrophenhilfe">
            <a:hlinkClick r:id="rId10"/>
            <a:extLst>
              <a:ext uri="{FF2B5EF4-FFF2-40B4-BE49-F238E27FC236}">
                <a16:creationId xmlns:a16="http://schemas.microsoft.com/office/drawing/2014/main" id="{B7876189-9945-43B8-9918-4E7A2C2E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24" y="3335965"/>
            <a:ext cx="2079701" cy="6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Bildergebnis für zollkriminalamt logo">
            <a:hlinkClick r:id="rId12"/>
            <a:extLst>
              <a:ext uri="{FF2B5EF4-FFF2-40B4-BE49-F238E27FC236}">
                <a16:creationId xmlns:a16="http://schemas.microsoft.com/office/drawing/2014/main" id="{5B05CB47-3A18-4938-B8A1-83599226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3" y="3057250"/>
            <a:ext cx="647974" cy="3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Bildergebnis für bundesamt für sicherheit in der informationstechnik">
            <a:hlinkClick r:id="rId14"/>
            <a:extLst>
              <a:ext uri="{FF2B5EF4-FFF2-40B4-BE49-F238E27FC236}">
                <a16:creationId xmlns:a16="http://schemas.microsoft.com/office/drawing/2014/main" id="{472B342B-1BE3-4471-A23E-5DB6042A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99" y="2553873"/>
            <a:ext cx="1938215" cy="71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77D65ADC-B5F4-4C48-A094-EDAE5AA29AE0}"/>
              </a:ext>
            </a:extLst>
          </p:cNvPr>
          <p:cNvSpPr/>
          <p:nvPr/>
        </p:nvSpPr>
        <p:spPr>
          <a:xfrm>
            <a:off x="1720538" y="2069857"/>
            <a:ext cx="936104" cy="2808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B6A739B2-7CA5-4662-8DB0-64FBE30365FE}"/>
              </a:ext>
            </a:extLst>
          </p:cNvPr>
          <p:cNvSpPr txBox="1">
            <a:spLocks/>
          </p:cNvSpPr>
          <p:nvPr/>
        </p:nvSpPr>
        <p:spPr>
          <a:xfrm>
            <a:off x="1720538" y="4837469"/>
            <a:ext cx="936104" cy="3277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Ministry of Defence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E497393-2382-454D-B6C7-2F435C03F1E4}"/>
              </a:ext>
            </a:extLst>
          </p:cNvPr>
          <p:cNvSpPr txBox="1">
            <a:spLocks/>
          </p:cNvSpPr>
          <p:nvPr/>
        </p:nvSpPr>
        <p:spPr>
          <a:xfrm>
            <a:off x="2697479" y="4837469"/>
            <a:ext cx="2683635" cy="3277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Ministry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 Affairs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E5DB8D9-CAC9-4AEE-91D8-CD3EC35CE07A}"/>
              </a:ext>
            </a:extLst>
          </p:cNvPr>
          <p:cNvSpPr txBox="1">
            <a:spLocks/>
          </p:cNvSpPr>
          <p:nvPr/>
        </p:nvSpPr>
        <p:spPr>
          <a:xfrm>
            <a:off x="5194902" y="4888971"/>
            <a:ext cx="1167456" cy="8010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Office of the Federal Chancellor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FDDEC32-FE35-4421-A4CA-FA6119FCCD95}"/>
              </a:ext>
            </a:extLst>
          </p:cNvPr>
          <p:cNvSpPr/>
          <p:nvPr/>
        </p:nvSpPr>
        <p:spPr>
          <a:xfrm>
            <a:off x="6398034" y="2069857"/>
            <a:ext cx="820641" cy="280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7928A661-C4B0-4E50-9A2B-7F7E1CFD9DA6}"/>
              </a:ext>
            </a:extLst>
          </p:cNvPr>
          <p:cNvSpPr txBox="1">
            <a:spLocks/>
          </p:cNvSpPr>
          <p:nvPr/>
        </p:nvSpPr>
        <p:spPr>
          <a:xfrm>
            <a:off x="6303482" y="4837469"/>
            <a:ext cx="971175" cy="3277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Ministry</a:t>
            </a:r>
            <a:b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b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C3A18F4E-3AE4-4537-88F4-7874F1D65F25}"/>
              </a:ext>
            </a:extLst>
          </p:cNvPr>
          <p:cNvSpPr txBox="1">
            <a:spLocks/>
          </p:cNvSpPr>
          <p:nvPr/>
        </p:nvSpPr>
        <p:spPr>
          <a:xfrm>
            <a:off x="9433474" y="4837469"/>
            <a:ext cx="1195275" cy="9038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dirty="0"/>
              <a:t>ISP, </a:t>
            </a:r>
            <a:br>
              <a:rPr lang="en-GB" dirty="0"/>
            </a:br>
            <a:r>
              <a:rPr lang="en-GB" dirty="0"/>
              <a:t>Economy </a:t>
            </a:r>
            <a:br>
              <a:rPr lang="en-GB" dirty="0"/>
            </a:br>
            <a:r>
              <a:rPr lang="en-GB" dirty="0"/>
              <a:t>&amp; IT</a:t>
            </a:r>
            <a:br>
              <a:rPr lang="en-GB" dirty="0"/>
            </a:br>
            <a:r>
              <a:rPr lang="en-GB" dirty="0"/>
              <a:t>Security</a:t>
            </a:r>
          </a:p>
          <a:p>
            <a:r>
              <a:rPr lang="en-GB" dirty="0"/>
              <a:t>Companies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1852B001-0E53-4B44-8BAB-9747984040F4}"/>
              </a:ext>
            </a:extLst>
          </p:cNvPr>
          <p:cNvSpPr txBox="1">
            <a:spLocks/>
          </p:cNvSpPr>
          <p:nvPr/>
        </p:nvSpPr>
        <p:spPr>
          <a:xfrm>
            <a:off x="8643202" y="4837468"/>
            <a:ext cx="963214" cy="6157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dirty="0"/>
              <a:t>Federal States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724B3C88-287E-4B8D-92F5-E2B4DD7191DB}"/>
              </a:ext>
            </a:extLst>
          </p:cNvPr>
          <p:cNvSpPr/>
          <p:nvPr/>
        </p:nvSpPr>
        <p:spPr>
          <a:xfrm>
            <a:off x="1720538" y="1198479"/>
            <a:ext cx="8928992" cy="754222"/>
          </a:xfrm>
          <a:prstGeom prst="triangle">
            <a:avLst/>
          </a:prstGeom>
          <a:solidFill>
            <a:srgbClr val="333F48"/>
          </a:solidFill>
          <a:ln>
            <a:solidFill>
              <a:srgbClr val="004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Cyber Response Centre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46F369F-6FBB-4380-ADFA-25D166A03202}"/>
              </a:ext>
            </a:extLst>
          </p:cNvPr>
          <p:cNvSpPr txBox="1"/>
          <p:nvPr/>
        </p:nvSpPr>
        <p:spPr>
          <a:xfrm>
            <a:off x="3304650" y="2199358"/>
            <a:ext cx="227838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Federal Criminal Police Office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6D8A26E-E8DF-40E6-8953-3269B78D1C0F}"/>
              </a:ext>
            </a:extLst>
          </p:cNvPr>
          <p:cNvSpPr txBox="1"/>
          <p:nvPr/>
        </p:nvSpPr>
        <p:spPr>
          <a:xfrm>
            <a:off x="4006748" y="2536885"/>
            <a:ext cx="1374366" cy="4462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Federal Office for </a:t>
            </a:r>
            <a:b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IT-Security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DFE1472-290F-4354-9A45-224CEFF02588}"/>
              </a:ext>
            </a:extLst>
          </p:cNvPr>
          <p:cNvSpPr txBox="1"/>
          <p:nvPr/>
        </p:nvSpPr>
        <p:spPr>
          <a:xfrm>
            <a:off x="3296359" y="3329625"/>
            <a:ext cx="1552068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Federal Office for </a:t>
            </a:r>
            <a:b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Civil Protection &amp;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Disaster Relief</a:t>
            </a:r>
            <a:endParaRPr kumimoji="0" lang="en-GB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0040082-B31A-46D9-9DC0-480A76C470DB}"/>
              </a:ext>
            </a:extLst>
          </p:cNvPr>
          <p:cNvGrpSpPr/>
          <p:nvPr/>
        </p:nvGrpSpPr>
        <p:grpSpPr>
          <a:xfrm>
            <a:off x="2744236" y="4110974"/>
            <a:ext cx="948673" cy="739666"/>
            <a:chOff x="1245502" y="4708065"/>
            <a:chExt cx="1083465" cy="739666"/>
          </a:xfrm>
        </p:grpSpPr>
        <p:pic>
          <p:nvPicPr>
            <p:cNvPr id="26" name="Picture 16" descr="Bildergebnis für BPol">
              <a:hlinkClick r:id="rId16"/>
              <a:extLst>
                <a:ext uri="{FF2B5EF4-FFF2-40B4-BE49-F238E27FC236}">
                  <a16:creationId xmlns:a16="http://schemas.microsoft.com/office/drawing/2014/main" id="{BDFDB33C-EE24-43B8-8FFC-98045BF6C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163" y="4708065"/>
              <a:ext cx="1031576" cy="63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853089F-2AC3-4228-9906-A87BB36F0280}"/>
                </a:ext>
              </a:extLst>
            </p:cNvPr>
            <p:cNvSpPr txBox="1"/>
            <p:nvPr/>
          </p:nvSpPr>
          <p:spPr>
            <a:xfrm>
              <a:off x="1245502" y="5170732"/>
              <a:ext cx="1083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Federal Police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05545146-D508-4753-9C4F-7C0344F98470}"/>
              </a:ext>
            </a:extLst>
          </p:cNvPr>
          <p:cNvSpPr txBox="1"/>
          <p:nvPr/>
        </p:nvSpPr>
        <p:spPr>
          <a:xfrm>
            <a:off x="5457664" y="2845162"/>
            <a:ext cx="804973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Federal Intelligence Service</a:t>
            </a:r>
            <a:endParaRPr kumimoji="0" lang="en-GB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F1A2DF7-8824-4155-B4E5-60CA084D71DA}"/>
              </a:ext>
            </a:extLst>
          </p:cNvPr>
          <p:cNvSpPr txBox="1"/>
          <p:nvPr/>
        </p:nvSpPr>
        <p:spPr>
          <a:xfrm>
            <a:off x="6435753" y="2867684"/>
            <a:ext cx="733158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Customs</a:t>
            </a:r>
            <a:endParaRPr kumimoji="0" lang="en-GB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FB5789A-F60E-4B9D-8BB5-F09109F654BB}"/>
              </a:ext>
            </a:extLst>
          </p:cNvPr>
          <p:cNvSpPr txBox="1"/>
          <p:nvPr/>
        </p:nvSpPr>
        <p:spPr>
          <a:xfrm>
            <a:off x="1769646" y="2115885"/>
            <a:ext cx="86983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Military Counter-Intelligence Service</a:t>
            </a:r>
            <a:endParaRPr kumimoji="0" lang="en-GB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8F631C6-33BB-43C8-88E2-264ED0208858}"/>
              </a:ext>
            </a:extLst>
          </p:cNvPr>
          <p:cNvSpPr txBox="1"/>
          <p:nvPr/>
        </p:nvSpPr>
        <p:spPr>
          <a:xfrm>
            <a:off x="1776163" y="3790258"/>
            <a:ext cx="8698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CIDS HQ</a:t>
            </a:r>
            <a:endParaRPr kumimoji="0" lang="en-GB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26" descr="Bildergebnis für bundesamt für verfassungsschutz logo">
            <a:hlinkClick r:id="rId18"/>
            <a:extLst>
              <a:ext uri="{FF2B5EF4-FFF2-40B4-BE49-F238E27FC236}">
                <a16:creationId xmlns:a16="http://schemas.microsoft.com/office/drawing/2014/main" id="{334FBF63-8418-4756-A96F-FD639B23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78" y="4045028"/>
            <a:ext cx="1864536" cy="7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5A716713-CBA2-4C6C-B8E4-733EDF5B6691}"/>
              </a:ext>
            </a:extLst>
          </p:cNvPr>
          <p:cNvSpPr txBox="1"/>
          <p:nvPr/>
        </p:nvSpPr>
        <p:spPr>
          <a:xfrm>
            <a:off x="3934011" y="4045029"/>
            <a:ext cx="1374366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Federal Office for the Protection of the Constitution</a:t>
            </a:r>
            <a:endParaRPr kumimoji="0" lang="en-GB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4D8F59A-E7F2-4098-B2E1-138FF9BAA0DA}"/>
              </a:ext>
            </a:extLst>
          </p:cNvPr>
          <p:cNvSpPr/>
          <p:nvPr/>
        </p:nvSpPr>
        <p:spPr>
          <a:xfrm>
            <a:off x="1662021" y="1973368"/>
            <a:ext cx="4652571" cy="4121289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087B0004-7016-4AEB-BD41-F16AF41934B1}"/>
              </a:ext>
            </a:extLst>
          </p:cNvPr>
          <p:cNvSpPr txBox="1">
            <a:spLocks/>
          </p:cNvSpPr>
          <p:nvPr/>
        </p:nvSpPr>
        <p:spPr>
          <a:xfrm>
            <a:off x="2542342" y="5750859"/>
            <a:ext cx="2870795" cy="3277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Authorities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3906CB4-0C1A-488D-AB5D-2BCFD8ED44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54" y="3874895"/>
            <a:ext cx="684556" cy="392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7CED1A93-F0D9-457B-BA20-7DE45931D9C6}"/>
              </a:ext>
            </a:extLst>
          </p:cNvPr>
          <p:cNvSpPr/>
          <p:nvPr/>
        </p:nvSpPr>
        <p:spPr>
          <a:xfrm>
            <a:off x="2697478" y="2069857"/>
            <a:ext cx="2683636" cy="280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D745640-9779-4935-B120-48D811BF4A86}"/>
              </a:ext>
            </a:extLst>
          </p:cNvPr>
          <p:cNvSpPr/>
          <p:nvPr/>
        </p:nvSpPr>
        <p:spPr>
          <a:xfrm>
            <a:off x="5429725" y="2069857"/>
            <a:ext cx="832913" cy="280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82B90A0A-542C-4BF3-B3F3-A6EF394A7A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96" y="3647688"/>
            <a:ext cx="661830" cy="388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0001977-5127-4658-A482-0E0A8C0C55D7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5000" y="2182795"/>
            <a:ext cx="909037" cy="294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A39EF50-1178-4110-9FC1-A3DBA656B9B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557918" y="2754377"/>
            <a:ext cx="940930" cy="627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8765C2A-87EC-43A7-A052-37C2D876AC2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58" y="4155925"/>
            <a:ext cx="595107" cy="424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EB7F7396-302E-4C3A-862E-1D9BAD4B17D6}"/>
              </a:ext>
            </a:extLst>
          </p:cNvPr>
          <p:cNvSpPr/>
          <p:nvPr/>
        </p:nvSpPr>
        <p:spPr>
          <a:xfrm>
            <a:off x="9455838" y="2069857"/>
            <a:ext cx="1152128" cy="280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3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AFF605A1-D948-4794-BF59-4099AB2CDD9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15" y="2864590"/>
            <a:ext cx="1448028" cy="708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Untertitel 2">
            <a:extLst>
              <a:ext uri="{FF2B5EF4-FFF2-40B4-BE49-F238E27FC236}">
                <a16:creationId xmlns:a16="http://schemas.microsoft.com/office/drawing/2014/main" id="{949EF107-23AF-4FA9-8826-9FE762B91707}"/>
              </a:ext>
            </a:extLst>
          </p:cNvPr>
          <p:cNvSpPr txBox="1">
            <a:spLocks/>
          </p:cNvSpPr>
          <p:nvPr/>
        </p:nvSpPr>
        <p:spPr>
          <a:xfrm>
            <a:off x="7445202" y="4850145"/>
            <a:ext cx="1136283" cy="3277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Ministry</a:t>
            </a:r>
            <a:b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b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Economics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5938572-9B89-4690-9109-E22E943CC905}"/>
              </a:ext>
            </a:extLst>
          </p:cNvPr>
          <p:cNvSpPr txBox="1"/>
          <p:nvPr/>
        </p:nvSpPr>
        <p:spPr>
          <a:xfrm>
            <a:off x="7748073" y="2867684"/>
            <a:ext cx="993125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Federal Network Agency</a:t>
            </a:r>
            <a:endParaRPr kumimoji="0" lang="en-GB" sz="7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Untertitel 2">
            <a:extLst>
              <a:ext uri="{FF2B5EF4-FFF2-40B4-BE49-F238E27FC236}">
                <a16:creationId xmlns:a16="http://schemas.microsoft.com/office/drawing/2014/main" id="{0F92BB6E-63E3-4425-A7A4-D560E0907862}"/>
              </a:ext>
            </a:extLst>
          </p:cNvPr>
          <p:cNvSpPr txBox="1">
            <a:spLocks/>
          </p:cNvSpPr>
          <p:nvPr/>
        </p:nvSpPr>
        <p:spPr>
          <a:xfrm>
            <a:off x="6577577" y="5714348"/>
            <a:ext cx="2870795" cy="3277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Supporting Elements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0CEDF18-BCB2-4E71-B9E8-89E54D2F7D78}"/>
              </a:ext>
            </a:extLst>
          </p:cNvPr>
          <p:cNvSpPr/>
          <p:nvPr/>
        </p:nvSpPr>
        <p:spPr>
          <a:xfrm>
            <a:off x="6347576" y="1973366"/>
            <a:ext cx="4329298" cy="4121290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99C09CD4-21F0-4790-AE02-35FF50216303}"/>
              </a:ext>
            </a:extLst>
          </p:cNvPr>
          <p:cNvSpPr/>
          <p:nvPr/>
        </p:nvSpPr>
        <p:spPr>
          <a:xfrm>
            <a:off x="7275352" y="2069857"/>
            <a:ext cx="1430018" cy="280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71439EA7-4CD3-472B-B986-4AB313DFDFE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613" y="2096471"/>
            <a:ext cx="553028" cy="1368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364B863-D16A-4148-9C27-20863B52A733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7085" y="3489671"/>
            <a:ext cx="525604" cy="1368000"/>
          </a:xfrm>
          <a:prstGeom prst="rect">
            <a:avLst/>
          </a:prstGeom>
        </p:spPr>
      </p:pic>
      <p:sp>
        <p:nvSpPr>
          <p:cNvPr id="52" name="Rechteck 51">
            <a:extLst>
              <a:ext uri="{FF2B5EF4-FFF2-40B4-BE49-F238E27FC236}">
                <a16:creationId xmlns:a16="http://schemas.microsoft.com/office/drawing/2014/main" id="{0B4B87ED-4E20-43E0-A19A-38F1CFD40A5E}"/>
              </a:ext>
            </a:extLst>
          </p:cNvPr>
          <p:cNvSpPr/>
          <p:nvPr/>
        </p:nvSpPr>
        <p:spPr>
          <a:xfrm>
            <a:off x="8741198" y="2069857"/>
            <a:ext cx="679355" cy="280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3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5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B819A0B-EBD9-4622-B577-63103315190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819A0B-EBD9-4622-B577-6310331519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275C353-E69D-44B8-A699-257B5AC12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655" y="46287"/>
            <a:ext cx="9465740" cy="8336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Digital </a:t>
            </a:r>
            <a:r>
              <a:rPr lang="de-DE" dirty="0" err="1"/>
              <a:t>Sovereignty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51ED6A9-ADB1-4F1C-B6B8-861A624CE86A}"/>
              </a:ext>
            </a:extLst>
          </p:cNvPr>
          <p:cNvCxnSpPr/>
          <p:nvPr/>
        </p:nvCxnSpPr>
        <p:spPr>
          <a:xfrm flipV="1">
            <a:off x="11496720" y="2335034"/>
            <a:ext cx="0" cy="360000"/>
          </a:xfrm>
          <a:prstGeom prst="line">
            <a:avLst/>
          </a:prstGeom>
          <a:ln w="19050">
            <a:solidFill>
              <a:srgbClr val="BD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8E1F5D6-736A-4E29-B2D3-E1353252F65A}"/>
              </a:ext>
            </a:extLst>
          </p:cNvPr>
          <p:cNvCxnSpPr/>
          <p:nvPr/>
        </p:nvCxnSpPr>
        <p:spPr>
          <a:xfrm flipV="1">
            <a:off x="778189" y="2322474"/>
            <a:ext cx="0" cy="360000"/>
          </a:xfrm>
          <a:prstGeom prst="line">
            <a:avLst/>
          </a:prstGeom>
          <a:ln w="19050">
            <a:solidFill>
              <a:srgbClr val="BD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458D569-F327-4161-BBC2-84C3258AC2FF}"/>
              </a:ext>
            </a:extLst>
          </p:cNvPr>
          <p:cNvSpPr txBox="1"/>
          <p:nvPr/>
        </p:nvSpPr>
        <p:spPr>
          <a:xfrm>
            <a:off x="339957" y="1153338"/>
            <a:ext cx="11524438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03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Digital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Sovereignty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03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Federal Ministry of Defense understands the term “digital sovereignty” to mean the existence of the necessary </a:t>
            </a:r>
            <a:r>
              <a:rPr lang="en-US" b="1" dirty="0">
                <a:solidFill>
                  <a:srgbClr val="004481"/>
                </a:solidFill>
                <a:uFill>
                  <a:solidFill>
                    <a:srgbClr val="004481"/>
                  </a:solidFill>
                </a:uFill>
                <a:latin typeface="Baskerville Old Face" panose="02020602080505020303" pitchFamily="18" charset="0"/>
                <a:cs typeface="Arial" panose="020B0604020202020204" pitchFamily="34" charset="0"/>
              </a:rPr>
              <a:t>control and action capabilities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cyberspace and the information domain to enable the Bundeswehr to carry out its constitutional mandate </a:t>
            </a:r>
            <a:r>
              <a:rPr lang="en-US" b="1" dirty="0">
                <a:solidFill>
                  <a:srgbClr val="004481"/>
                </a:solidFill>
                <a:uFill>
                  <a:solidFill>
                    <a:srgbClr val="004481"/>
                  </a:solidFill>
                </a:uFill>
                <a:latin typeface="Baskerville Old Face" panose="02020602080505020303" pitchFamily="18" charset="0"/>
                <a:cs typeface="Arial" panose="020B0604020202020204" pitchFamily="34" charset="0"/>
              </a:rPr>
              <a:t>securely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4481"/>
                </a:solidFill>
                <a:uFill>
                  <a:solidFill>
                    <a:srgbClr val="004481"/>
                  </a:solidFill>
                </a:uFill>
                <a:latin typeface="Baskerville Old Face" panose="02020602080505020303" pitchFamily="18" charset="0"/>
                <a:cs typeface="Arial" panose="020B0604020202020204" pitchFamily="34" charset="0"/>
              </a:rPr>
              <a:t>independently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en-US" b="1" dirty="0">
                <a:solidFill>
                  <a:srgbClr val="004481"/>
                </a:solidFill>
                <a:uFill>
                  <a:solidFill>
                    <a:srgbClr val="004481"/>
                  </a:solidFill>
                </a:uFill>
                <a:latin typeface="Baskerville Old Face" panose="02020602080505020303" pitchFamily="18" charset="0"/>
                <a:cs typeface="Arial" panose="020B0604020202020204" pitchFamily="34" charset="0"/>
              </a:rPr>
              <a:t>free from unwanted influence by third parties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skerville Old Face" panose="020206020805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E98B9A4-7E9A-4681-89EE-4D6A5A8297D9}"/>
              </a:ext>
            </a:extLst>
          </p:cNvPr>
          <p:cNvCxnSpPr>
            <a:cxnSpLocks/>
          </p:cNvCxnSpPr>
          <p:nvPr/>
        </p:nvCxnSpPr>
        <p:spPr>
          <a:xfrm>
            <a:off x="767427" y="2686492"/>
            <a:ext cx="10728000" cy="0"/>
          </a:xfrm>
          <a:prstGeom prst="line">
            <a:avLst/>
          </a:prstGeom>
          <a:ln w="19050">
            <a:solidFill>
              <a:srgbClr val="BD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5D53EDE-7E5C-4C34-BD79-D5ED80542BDB}"/>
              </a:ext>
            </a:extLst>
          </p:cNvPr>
          <p:cNvCxnSpPr/>
          <p:nvPr/>
        </p:nvCxnSpPr>
        <p:spPr>
          <a:xfrm>
            <a:off x="1071679" y="2686492"/>
            <a:ext cx="0" cy="257453"/>
          </a:xfrm>
          <a:prstGeom prst="straightConnector1">
            <a:avLst/>
          </a:prstGeom>
          <a:ln w="19050">
            <a:solidFill>
              <a:srgbClr val="BDC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29AF429-A9C8-4235-9DFB-3C893D8130E1}"/>
              </a:ext>
            </a:extLst>
          </p:cNvPr>
          <p:cNvCxnSpPr/>
          <p:nvPr/>
        </p:nvCxnSpPr>
        <p:spPr>
          <a:xfrm>
            <a:off x="3092151" y="2686492"/>
            <a:ext cx="0" cy="257453"/>
          </a:xfrm>
          <a:prstGeom prst="straightConnector1">
            <a:avLst/>
          </a:prstGeom>
          <a:ln w="19050">
            <a:solidFill>
              <a:srgbClr val="BDC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0D5B8B7-705D-4A1C-B94F-0CAA029CB83B}"/>
              </a:ext>
            </a:extLst>
          </p:cNvPr>
          <p:cNvCxnSpPr/>
          <p:nvPr/>
        </p:nvCxnSpPr>
        <p:spPr>
          <a:xfrm>
            <a:off x="5112623" y="2686492"/>
            <a:ext cx="0" cy="257453"/>
          </a:xfrm>
          <a:prstGeom prst="straightConnector1">
            <a:avLst/>
          </a:prstGeom>
          <a:ln w="19050">
            <a:solidFill>
              <a:srgbClr val="BDC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40685E1-5AF9-46EE-9C68-9115B1F3D9DB}"/>
              </a:ext>
            </a:extLst>
          </p:cNvPr>
          <p:cNvCxnSpPr/>
          <p:nvPr/>
        </p:nvCxnSpPr>
        <p:spPr>
          <a:xfrm>
            <a:off x="7133095" y="2686492"/>
            <a:ext cx="0" cy="257453"/>
          </a:xfrm>
          <a:prstGeom prst="straightConnector1">
            <a:avLst/>
          </a:prstGeom>
          <a:ln w="19050">
            <a:solidFill>
              <a:srgbClr val="BDC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5CE29B4-9C6F-4161-8478-B88F95D3D1B8}"/>
              </a:ext>
            </a:extLst>
          </p:cNvPr>
          <p:cNvCxnSpPr/>
          <p:nvPr/>
        </p:nvCxnSpPr>
        <p:spPr>
          <a:xfrm>
            <a:off x="9153567" y="2686492"/>
            <a:ext cx="0" cy="257453"/>
          </a:xfrm>
          <a:prstGeom prst="straightConnector1">
            <a:avLst/>
          </a:prstGeom>
          <a:ln w="19050">
            <a:solidFill>
              <a:srgbClr val="BDC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EF6BE096-6A77-42CD-A073-8FB981A69B43}"/>
              </a:ext>
            </a:extLst>
          </p:cNvPr>
          <p:cNvGrpSpPr/>
          <p:nvPr/>
        </p:nvGrpSpPr>
        <p:grpSpPr>
          <a:xfrm>
            <a:off x="153679" y="3033046"/>
            <a:ext cx="1908968" cy="3332846"/>
            <a:chOff x="153679" y="3033046"/>
            <a:chExt cx="1908968" cy="333284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AB43D22-F75F-4EB4-A7E1-5A45F43C9C15}"/>
                </a:ext>
              </a:extLst>
            </p:cNvPr>
            <p:cNvSpPr txBox="1"/>
            <p:nvPr/>
          </p:nvSpPr>
          <p:spPr bwMode="gray">
            <a:xfrm>
              <a:off x="153679" y="3603831"/>
              <a:ext cx="19089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481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Use of </a:t>
              </a: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trustworthy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 IT</a:t>
              </a:r>
            </a:p>
          </p:txBody>
        </p: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00A0F1DE-562B-473B-A5F2-3B4AE8061757}"/>
                </a:ext>
              </a:extLst>
            </p:cNvPr>
            <p:cNvGrpSpPr/>
            <p:nvPr/>
          </p:nvGrpSpPr>
          <p:grpSpPr>
            <a:xfrm>
              <a:off x="826879" y="3033046"/>
              <a:ext cx="489600" cy="489878"/>
              <a:chOff x="826879" y="3033046"/>
              <a:chExt cx="489600" cy="489878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66456DD2-402E-49FC-B4D0-528E23537B25}"/>
                  </a:ext>
                </a:extLst>
              </p:cNvPr>
              <p:cNvSpPr/>
              <p:nvPr/>
            </p:nvSpPr>
            <p:spPr bwMode="gray">
              <a:xfrm rot="5400000">
                <a:off x="826740" y="3033185"/>
                <a:ext cx="489878" cy="489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64000">
                    <a:srgbClr val="002060">
                      <a:lumMod val="90000"/>
                      <a:lumOff val="10000"/>
                    </a:srgbClr>
                  </a:gs>
                  <a:gs pos="100000">
                    <a:schemeClr val="accent1">
                      <a:lumMod val="80000"/>
                      <a:lumOff val="2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1800" b="1" dirty="0">
                  <a:solidFill>
                    <a:schemeClr val="bg1"/>
                  </a:solidFill>
                  <a:latin typeface="BundesSans Regular"/>
                </a:endParaRPr>
              </a:p>
            </p:txBody>
          </p:sp>
          <p:grpSp>
            <p:nvGrpSpPr>
              <p:cNvPr id="24" name="METRO ICON - laptop 1">
                <a:extLst>
                  <a:ext uri="{FF2B5EF4-FFF2-40B4-BE49-F238E27FC236}">
                    <a16:creationId xmlns:a16="http://schemas.microsoft.com/office/drawing/2014/main" id="{597FAC31-85C7-4850-8037-B4A9AE9284C2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908247" y="3137435"/>
                <a:ext cx="326585" cy="281098"/>
                <a:chOff x="5062585" y="-765019"/>
                <a:chExt cx="629072" cy="475149"/>
              </a:xfrm>
              <a:solidFill>
                <a:schemeClr val="bg1"/>
              </a:solidFill>
            </p:grpSpPr>
            <p:sp>
              <p:nvSpPr>
                <p:cNvPr id="25" name="Freeform 1">
                  <a:extLst>
                    <a:ext uri="{FF2B5EF4-FFF2-40B4-BE49-F238E27FC236}">
                      <a16:creationId xmlns:a16="http://schemas.microsoft.com/office/drawing/2014/main" id="{A2823951-E133-4BFE-BD85-B86CDFCF6B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062585" y="-414792"/>
                  <a:ext cx="629072" cy="124922"/>
                </a:xfrm>
                <a:custGeom>
                  <a:avLst/>
                  <a:gdLst>
                    <a:gd name="T0" fmla="*/ 395 w 395"/>
                    <a:gd name="T1" fmla="*/ 79 h 79"/>
                    <a:gd name="T2" fmla="*/ 0 w 395"/>
                    <a:gd name="T3" fmla="*/ 79 h 79"/>
                    <a:gd name="T4" fmla="*/ 2 w 395"/>
                    <a:gd name="T5" fmla="*/ 75 h 79"/>
                    <a:gd name="T6" fmla="*/ 42 w 395"/>
                    <a:gd name="T7" fmla="*/ 4 h 79"/>
                    <a:gd name="T8" fmla="*/ 49 w 395"/>
                    <a:gd name="T9" fmla="*/ 0 h 79"/>
                    <a:gd name="T10" fmla="*/ 346 w 395"/>
                    <a:gd name="T11" fmla="*/ 0 h 79"/>
                    <a:gd name="T12" fmla="*/ 351 w 395"/>
                    <a:gd name="T13" fmla="*/ 3 h 79"/>
                    <a:gd name="T14" fmla="*/ 394 w 395"/>
                    <a:gd name="T15" fmla="*/ 77 h 79"/>
                    <a:gd name="T16" fmla="*/ 395 w 395"/>
                    <a:gd name="T17" fmla="*/ 79 h 79"/>
                    <a:gd name="T18" fmla="*/ 161 w 395"/>
                    <a:gd name="T19" fmla="*/ 62 h 79"/>
                    <a:gd name="T20" fmla="*/ 234 w 395"/>
                    <a:gd name="T21" fmla="*/ 62 h 79"/>
                    <a:gd name="T22" fmla="*/ 227 w 395"/>
                    <a:gd name="T23" fmla="*/ 42 h 79"/>
                    <a:gd name="T24" fmla="*/ 224 w 395"/>
                    <a:gd name="T25" fmla="*/ 40 h 79"/>
                    <a:gd name="T26" fmla="*/ 171 w 395"/>
                    <a:gd name="T27" fmla="*/ 40 h 79"/>
                    <a:gd name="T28" fmla="*/ 168 w 395"/>
                    <a:gd name="T29" fmla="*/ 42 h 79"/>
                    <a:gd name="T30" fmla="*/ 161 w 395"/>
                    <a:gd name="T31" fmla="*/ 62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5" h="79">
                      <a:moveTo>
                        <a:pt x="395" y="79"/>
                      </a:moveTo>
                      <a:cubicBezTo>
                        <a:pt x="263" y="79"/>
                        <a:pt x="132" y="79"/>
                        <a:pt x="0" y="79"/>
                      </a:cubicBezTo>
                      <a:cubicBezTo>
                        <a:pt x="0" y="78"/>
                        <a:pt x="1" y="76"/>
                        <a:pt x="2" y="75"/>
                      </a:cubicBezTo>
                      <a:cubicBezTo>
                        <a:pt x="15" y="51"/>
                        <a:pt x="29" y="28"/>
                        <a:pt x="42" y="4"/>
                      </a:cubicBezTo>
                      <a:cubicBezTo>
                        <a:pt x="44" y="1"/>
                        <a:pt x="46" y="0"/>
                        <a:pt x="49" y="0"/>
                      </a:cubicBezTo>
                      <a:cubicBezTo>
                        <a:pt x="148" y="0"/>
                        <a:pt x="247" y="0"/>
                        <a:pt x="346" y="0"/>
                      </a:cubicBezTo>
                      <a:cubicBezTo>
                        <a:pt x="348" y="0"/>
                        <a:pt x="351" y="1"/>
                        <a:pt x="351" y="3"/>
                      </a:cubicBezTo>
                      <a:cubicBezTo>
                        <a:pt x="366" y="28"/>
                        <a:pt x="380" y="52"/>
                        <a:pt x="394" y="77"/>
                      </a:cubicBezTo>
                      <a:cubicBezTo>
                        <a:pt x="395" y="78"/>
                        <a:pt x="395" y="78"/>
                        <a:pt x="395" y="79"/>
                      </a:cubicBezTo>
                      <a:close/>
                      <a:moveTo>
                        <a:pt x="161" y="62"/>
                      </a:moveTo>
                      <a:cubicBezTo>
                        <a:pt x="186" y="62"/>
                        <a:pt x="209" y="62"/>
                        <a:pt x="234" y="62"/>
                      </a:cubicBezTo>
                      <a:cubicBezTo>
                        <a:pt x="232" y="55"/>
                        <a:pt x="230" y="49"/>
                        <a:pt x="227" y="42"/>
                      </a:cubicBezTo>
                      <a:cubicBezTo>
                        <a:pt x="227" y="41"/>
                        <a:pt x="225" y="40"/>
                        <a:pt x="224" y="40"/>
                      </a:cubicBezTo>
                      <a:cubicBezTo>
                        <a:pt x="206" y="40"/>
                        <a:pt x="189" y="40"/>
                        <a:pt x="171" y="40"/>
                      </a:cubicBezTo>
                      <a:cubicBezTo>
                        <a:pt x="170" y="40"/>
                        <a:pt x="168" y="41"/>
                        <a:pt x="168" y="42"/>
                      </a:cubicBezTo>
                      <a:cubicBezTo>
                        <a:pt x="165" y="49"/>
                        <a:pt x="163" y="55"/>
                        <a:pt x="161" y="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26" name="Freeform 1">
                  <a:extLst>
                    <a:ext uri="{FF2B5EF4-FFF2-40B4-BE49-F238E27FC236}">
                      <a16:creationId xmlns:a16="http://schemas.microsoft.com/office/drawing/2014/main" id="{87E47B6C-148C-4CBD-AA9F-6A83078F81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133969" y="-765019"/>
                  <a:ext cx="484074" cy="325690"/>
                </a:xfrm>
                <a:custGeom>
                  <a:avLst/>
                  <a:gdLst>
                    <a:gd name="T0" fmla="*/ 0 w 305"/>
                    <a:gd name="T1" fmla="*/ 205 h 205"/>
                    <a:gd name="T2" fmla="*/ 0 w 305"/>
                    <a:gd name="T3" fmla="*/ 0 h 205"/>
                    <a:gd name="T4" fmla="*/ 305 w 305"/>
                    <a:gd name="T5" fmla="*/ 0 h 205"/>
                    <a:gd name="T6" fmla="*/ 305 w 305"/>
                    <a:gd name="T7" fmla="*/ 205 h 205"/>
                    <a:gd name="T8" fmla="*/ 0 w 305"/>
                    <a:gd name="T9" fmla="*/ 205 h 205"/>
                    <a:gd name="T10" fmla="*/ 279 w 305"/>
                    <a:gd name="T11" fmla="*/ 26 h 205"/>
                    <a:gd name="T12" fmla="*/ 26 w 305"/>
                    <a:gd name="T13" fmla="*/ 26 h 205"/>
                    <a:gd name="T14" fmla="*/ 26 w 305"/>
                    <a:gd name="T15" fmla="*/ 179 h 205"/>
                    <a:gd name="T16" fmla="*/ 279 w 305"/>
                    <a:gd name="T17" fmla="*/ 179 h 205"/>
                    <a:gd name="T18" fmla="*/ 279 w 305"/>
                    <a:gd name="T19" fmla="*/ 26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5" h="205">
                      <a:moveTo>
                        <a:pt x="0" y="205"/>
                      </a:moveTo>
                      <a:cubicBezTo>
                        <a:pt x="0" y="137"/>
                        <a:pt x="0" y="69"/>
                        <a:pt x="0" y="0"/>
                      </a:cubicBezTo>
                      <a:cubicBezTo>
                        <a:pt x="101" y="0"/>
                        <a:pt x="203" y="0"/>
                        <a:pt x="305" y="0"/>
                      </a:cubicBezTo>
                      <a:cubicBezTo>
                        <a:pt x="305" y="68"/>
                        <a:pt x="305" y="137"/>
                        <a:pt x="305" y="205"/>
                      </a:cubicBezTo>
                      <a:cubicBezTo>
                        <a:pt x="203" y="205"/>
                        <a:pt x="102" y="205"/>
                        <a:pt x="0" y="205"/>
                      </a:cubicBezTo>
                      <a:close/>
                      <a:moveTo>
                        <a:pt x="279" y="26"/>
                      </a:moveTo>
                      <a:cubicBezTo>
                        <a:pt x="194" y="26"/>
                        <a:pt x="110" y="26"/>
                        <a:pt x="26" y="26"/>
                      </a:cubicBezTo>
                      <a:cubicBezTo>
                        <a:pt x="26" y="77"/>
                        <a:pt x="26" y="128"/>
                        <a:pt x="26" y="179"/>
                      </a:cubicBezTo>
                      <a:cubicBezTo>
                        <a:pt x="110" y="179"/>
                        <a:pt x="195" y="179"/>
                        <a:pt x="279" y="179"/>
                      </a:cubicBezTo>
                      <a:cubicBezTo>
                        <a:pt x="279" y="128"/>
                        <a:pt x="279" y="77"/>
                        <a:pt x="279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</p:grpSp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CCFE466-E070-4E2F-8D53-93ABCBC474BA}"/>
                </a:ext>
              </a:extLst>
            </p:cNvPr>
            <p:cNvSpPr txBox="1"/>
            <p:nvPr/>
          </p:nvSpPr>
          <p:spPr>
            <a:xfrm>
              <a:off x="189679" y="4061949"/>
              <a:ext cx="1764000" cy="1143903"/>
            </a:xfrm>
            <a:prstGeom prst="rect">
              <a:avLst/>
            </a:prstGeom>
            <a:noFill/>
          </p:spPr>
          <p:txBody>
            <a:bodyPr wrap="square" lIns="32659" rIns="32659" rtlCol="0">
              <a:spAutoFit/>
            </a:bodyPr>
            <a:lstStyle/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Information security</a:t>
              </a:r>
            </a:p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BundesSans Regular"/>
                </a:rPr>
                <a:t>C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ertification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 for hardware and software</a:t>
              </a:r>
            </a:p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Trustworthy operating environment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58A297-FB91-4895-A2CB-EA46FB115C09}"/>
                </a:ext>
              </a:extLst>
            </p:cNvPr>
            <p:cNvGrpSpPr/>
            <p:nvPr/>
          </p:nvGrpSpPr>
          <p:grpSpPr>
            <a:xfrm>
              <a:off x="277383" y="5314348"/>
              <a:ext cx="1588592" cy="1051544"/>
              <a:chOff x="3424977" y="5776834"/>
              <a:chExt cx="1588592" cy="1051544"/>
            </a:xfrm>
          </p:grpSpPr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09035398-212C-4166-9164-1386D7B265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24977" y="5776834"/>
                <a:ext cx="1588592" cy="1051544"/>
              </a:xfrm>
              <a:prstGeom prst="rect">
                <a:avLst/>
              </a:prstGeom>
            </p:spPr>
          </p:pic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4B174DF-6A86-4977-A1D3-0FC099A02703}"/>
                  </a:ext>
                </a:extLst>
              </p:cNvPr>
              <p:cNvSpPr txBox="1"/>
              <p:nvPr/>
            </p:nvSpPr>
            <p:spPr>
              <a:xfrm>
                <a:off x="3519851" y="5922239"/>
                <a:ext cx="134815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295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44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rPr>
                  <a:t>e.g., in the case of intended provision via the armed forces' own facilities </a:t>
                </a:r>
                <a:endPara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  <p:sp>
            <p:nvSpPr>
              <p:cNvPr id="22" name="Freeform 109">
                <a:extLst>
                  <a:ext uri="{FF2B5EF4-FFF2-40B4-BE49-F238E27FC236}">
                    <a16:creationId xmlns:a16="http://schemas.microsoft.com/office/drawing/2014/main" id="{3DC53ADD-C7A3-48C1-908E-093D3D6DB06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4746366" y="6372179"/>
                <a:ext cx="189129" cy="233462"/>
              </a:xfrm>
              <a:custGeom>
                <a:avLst/>
                <a:gdLst>
                  <a:gd name="T0" fmla="*/ 30 w 68"/>
                  <a:gd name="T1" fmla="*/ 73 h 73"/>
                  <a:gd name="T2" fmla="*/ 37 w 68"/>
                  <a:gd name="T3" fmla="*/ 70 h 73"/>
                  <a:gd name="T4" fmla="*/ 34 w 68"/>
                  <a:gd name="T5" fmla="*/ 16 h 73"/>
                  <a:gd name="T6" fmla="*/ 46 w 68"/>
                  <a:gd name="T7" fmla="*/ 51 h 73"/>
                  <a:gd name="T8" fmla="*/ 27 w 68"/>
                  <a:gd name="T9" fmla="*/ 60 h 73"/>
                  <a:gd name="T10" fmla="*/ 15 w 68"/>
                  <a:gd name="T11" fmla="*/ 39 h 73"/>
                  <a:gd name="T12" fmla="*/ 39 w 68"/>
                  <a:gd name="T13" fmla="*/ 55 h 73"/>
                  <a:gd name="T14" fmla="*/ 47 w 68"/>
                  <a:gd name="T15" fmla="*/ 38 h 73"/>
                  <a:gd name="T16" fmla="*/ 20 w 68"/>
                  <a:gd name="T17" fmla="*/ 38 h 73"/>
                  <a:gd name="T18" fmla="*/ 28 w 68"/>
                  <a:gd name="T19" fmla="*/ 55 h 73"/>
                  <a:gd name="T20" fmla="*/ 30 w 68"/>
                  <a:gd name="T21" fmla="*/ 47 h 73"/>
                  <a:gd name="T22" fmla="*/ 27 w 68"/>
                  <a:gd name="T23" fmla="*/ 38 h 73"/>
                  <a:gd name="T24" fmla="*/ 29 w 68"/>
                  <a:gd name="T25" fmla="*/ 33 h 73"/>
                  <a:gd name="T26" fmla="*/ 38 w 68"/>
                  <a:gd name="T27" fmla="*/ 33 h 73"/>
                  <a:gd name="T28" fmla="*/ 40 w 68"/>
                  <a:gd name="T29" fmla="*/ 38 h 73"/>
                  <a:gd name="T30" fmla="*/ 37 w 68"/>
                  <a:gd name="T31" fmla="*/ 55 h 73"/>
                  <a:gd name="T32" fmla="*/ 33 w 68"/>
                  <a:gd name="T33" fmla="*/ 55 h 73"/>
                  <a:gd name="T34" fmla="*/ 35 w 68"/>
                  <a:gd name="T35" fmla="*/ 46 h 73"/>
                  <a:gd name="T36" fmla="*/ 36 w 68"/>
                  <a:gd name="T37" fmla="*/ 35 h 73"/>
                  <a:gd name="T38" fmla="*/ 32 w 68"/>
                  <a:gd name="T39" fmla="*/ 35 h 73"/>
                  <a:gd name="T40" fmla="*/ 32 w 68"/>
                  <a:gd name="T41" fmla="*/ 46 h 73"/>
                  <a:gd name="T42" fmla="*/ 40 w 68"/>
                  <a:gd name="T43" fmla="*/ 65 h 73"/>
                  <a:gd name="T44" fmla="*/ 27 w 68"/>
                  <a:gd name="T45" fmla="*/ 61 h 73"/>
                  <a:gd name="T46" fmla="*/ 40 w 68"/>
                  <a:gd name="T47" fmla="*/ 65 h 73"/>
                  <a:gd name="T48" fmla="*/ 2 w 68"/>
                  <a:gd name="T49" fmla="*/ 37 h 73"/>
                  <a:gd name="T50" fmla="*/ 8 w 68"/>
                  <a:gd name="T51" fmla="*/ 31 h 73"/>
                  <a:gd name="T52" fmla="*/ 39 w 68"/>
                  <a:gd name="T53" fmla="*/ 69 h 73"/>
                  <a:gd name="T54" fmla="*/ 28 w 68"/>
                  <a:gd name="T55" fmla="*/ 65 h 73"/>
                  <a:gd name="T56" fmla="*/ 39 w 68"/>
                  <a:gd name="T57" fmla="*/ 69 h 73"/>
                  <a:gd name="T58" fmla="*/ 54 w 68"/>
                  <a:gd name="T59" fmla="*/ 18 h 73"/>
                  <a:gd name="T60" fmla="*/ 54 w 68"/>
                  <a:gd name="T61" fmla="*/ 10 h 73"/>
                  <a:gd name="T62" fmla="*/ 50 w 68"/>
                  <a:gd name="T63" fmla="*/ 14 h 73"/>
                  <a:gd name="T64" fmla="*/ 59 w 68"/>
                  <a:gd name="T65" fmla="*/ 31 h 73"/>
                  <a:gd name="T66" fmla="*/ 65 w 68"/>
                  <a:gd name="T67" fmla="*/ 37 h 73"/>
                  <a:gd name="T68" fmla="*/ 59 w 68"/>
                  <a:gd name="T69" fmla="*/ 31 h 73"/>
                  <a:gd name="T70" fmla="*/ 18 w 68"/>
                  <a:gd name="T71" fmla="*/ 14 h 73"/>
                  <a:gd name="T72" fmla="*/ 13 w 68"/>
                  <a:gd name="T73" fmla="*/ 10 h 73"/>
                  <a:gd name="T74" fmla="*/ 13 w 68"/>
                  <a:gd name="T75" fmla="*/ 10 h 73"/>
                  <a:gd name="T76" fmla="*/ 9 w 68"/>
                  <a:gd name="T77" fmla="*/ 14 h 73"/>
                  <a:gd name="T78" fmla="*/ 14 w 68"/>
                  <a:gd name="T79" fmla="*/ 18 h 73"/>
                  <a:gd name="T80" fmla="*/ 31 w 68"/>
                  <a:gd name="T81" fmla="*/ 9 h 73"/>
                  <a:gd name="T82" fmla="*/ 37 w 68"/>
                  <a:gd name="T83" fmla="*/ 3 h 73"/>
                  <a:gd name="T84" fmla="*/ 31 w 68"/>
                  <a:gd name="T85" fmla="*/ 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73">
                    <a:moveTo>
                      <a:pt x="37" y="73"/>
                    </a:moveTo>
                    <a:cubicBezTo>
                      <a:pt x="30" y="73"/>
                      <a:pt x="30" y="73"/>
                      <a:pt x="30" y="73"/>
                    </a:cubicBezTo>
                    <a:cubicBezTo>
                      <a:pt x="27" y="73"/>
                      <a:pt x="27" y="70"/>
                      <a:pt x="30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0" y="70"/>
                      <a:pt x="40" y="73"/>
                      <a:pt x="37" y="73"/>
                    </a:cubicBezTo>
                    <a:close/>
                    <a:moveTo>
                      <a:pt x="34" y="16"/>
                    </a:moveTo>
                    <a:cubicBezTo>
                      <a:pt x="44" y="16"/>
                      <a:pt x="53" y="24"/>
                      <a:pt x="53" y="35"/>
                    </a:cubicBezTo>
                    <a:cubicBezTo>
                      <a:pt x="53" y="44"/>
                      <a:pt x="48" y="44"/>
                      <a:pt x="46" y="51"/>
                    </a:cubicBezTo>
                    <a:cubicBezTo>
                      <a:pt x="45" y="54"/>
                      <a:pt x="45" y="60"/>
                      <a:pt x="4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3" y="60"/>
                      <a:pt x="23" y="53"/>
                      <a:pt x="21" y="51"/>
                    </a:cubicBezTo>
                    <a:cubicBezTo>
                      <a:pt x="20" y="46"/>
                      <a:pt x="16" y="44"/>
                      <a:pt x="15" y="39"/>
                    </a:cubicBezTo>
                    <a:cubicBezTo>
                      <a:pt x="12" y="27"/>
                      <a:pt x="21" y="16"/>
                      <a:pt x="34" y="16"/>
                    </a:cubicBezTo>
                    <a:close/>
                    <a:moveTo>
                      <a:pt x="39" y="55"/>
                    </a:moveTo>
                    <a:cubicBezTo>
                      <a:pt x="40" y="54"/>
                      <a:pt x="40" y="53"/>
                      <a:pt x="40" y="52"/>
                    </a:cubicBezTo>
                    <a:cubicBezTo>
                      <a:pt x="42" y="45"/>
                      <a:pt x="46" y="43"/>
                      <a:pt x="47" y="38"/>
                    </a:cubicBezTo>
                    <a:cubicBezTo>
                      <a:pt x="49" y="29"/>
                      <a:pt x="43" y="21"/>
                      <a:pt x="34" y="21"/>
                    </a:cubicBezTo>
                    <a:cubicBezTo>
                      <a:pt x="25" y="21"/>
                      <a:pt x="18" y="29"/>
                      <a:pt x="20" y="38"/>
                    </a:cubicBezTo>
                    <a:cubicBezTo>
                      <a:pt x="21" y="43"/>
                      <a:pt x="25" y="45"/>
                      <a:pt x="27" y="52"/>
                    </a:cubicBezTo>
                    <a:cubicBezTo>
                      <a:pt x="27" y="53"/>
                      <a:pt x="28" y="54"/>
                      <a:pt x="28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2"/>
                      <a:pt x="30" y="49"/>
                      <a:pt x="30" y="47"/>
                    </a:cubicBezTo>
                    <a:cubicBezTo>
                      <a:pt x="30" y="44"/>
                      <a:pt x="29" y="41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2" y="32"/>
                      <a:pt x="33" y="32"/>
                    </a:cubicBezTo>
                    <a:cubicBezTo>
                      <a:pt x="35" y="32"/>
                      <a:pt x="36" y="32"/>
                      <a:pt x="38" y="33"/>
                    </a:cubicBezTo>
                    <a:cubicBezTo>
                      <a:pt x="40" y="34"/>
                      <a:pt x="41" y="35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41"/>
                      <a:pt x="38" y="44"/>
                      <a:pt x="37" y="47"/>
                    </a:cubicBezTo>
                    <a:cubicBezTo>
                      <a:pt x="37" y="49"/>
                      <a:pt x="37" y="52"/>
                      <a:pt x="37" y="55"/>
                    </a:cubicBezTo>
                    <a:cubicBezTo>
                      <a:pt x="39" y="55"/>
                      <a:pt x="39" y="55"/>
                      <a:pt x="39" y="55"/>
                    </a:cubicBezTo>
                    <a:close/>
                    <a:moveTo>
                      <a:pt x="33" y="55"/>
                    </a:move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2"/>
                      <a:pt x="35" y="49"/>
                      <a:pt x="35" y="46"/>
                    </a:cubicBezTo>
                    <a:cubicBezTo>
                      <a:pt x="35" y="43"/>
                      <a:pt x="36" y="41"/>
                      <a:pt x="38" y="37"/>
                    </a:cubicBezTo>
                    <a:cubicBezTo>
                      <a:pt x="37" y="36"/>
                      <a:pt x="37" y="35"/>
                      <a:pt x="36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3" y="35"/>
                      <a:pt x="32" y="35"/>
                      <a:pt x="32" y="35"/>
                    </a:cubicBezTo>
                    <a:cubicBezTo>
                      <a:pt x="31" y="35"/>
                      <a:pt x="30" y="36"/>
                      <a:pt x="30" y="37"/>
                    </a:cubicBezTo>
                    <a:cubicBezTo>
                      <a:pt x="31" y="41"/>
                      <a:pt x="32" y="44"/>
                      <a:pt x="32" y="46"/>
                    </a:cubicBezTo>
                    <a:cubicBezTo>
                      <a:pt x="33" y="49"/>
                      <a:pt x="33" y="52"/>
                      <a:pt x="33" y="55"/>
                    </a:cubicBezTo>
                    <a:close/>
                    <a:moveTo>
                      <a:pt x="40" y="65"/>
                    </a:moveTo>
                    <a:cubicBezTo>
                      <a:pt x="27" y="65"/>
                      <a:pt x="27" y="65"/>
                      <a:pt x="27" y="65"/>
                    </a:cubicBezTo>
                    <a:cubicBezTo>
                      <a:pt x="25" y="65"/>
                      <a:pt x="25" y="61"/>
                      <a:pt x="27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2" y="61"/>
                      <a:pt x="42" y="65"/>
                      <a:pt x="40" y="65"/>
                    </a:cubicBezTo>
                    <a:close/>
                    <a:moveTo>
                      <a:pt x="8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0" y="37"/>
                      <a:pt x="0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1" y="31"/>
                      <a:pt x="11" y="37"/>
                      <a:pt x="8" y="37"/>
                    </a:cubicBezTo>
                    <a:close/>
                    <a:moveTo>
                      <a:pt x="39" y="69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26" y="69"/>
                      <a:pt x="26" y="65"/>
                      <a:pt x="28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1" y="65"/>
                      <a:pt x="41" y="69"/>
                      <a:pt x="39" y="69"/>
                    </a:cubicBezTo>
                    <a:close/>
                    <a:moveTo>
                      <a:pt x="50" y="14"/>
                    </a:moveTo>
                    <a:cubicBezTo>
                      <a:pt x="48" y="16"/>
                      <a:pt x="52" y="20"/>
                      <a:pt x="54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2"/>
                      <a:pt x="56" y="8"/>
                      <a:pt x="54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59" y="31"/>
                    </a:moveTo>
                    <a:cubicBezTo>
                      <a:pt x="65" y="31"/>
                      <a:pt x="65" y="31"/>
                      <a:pt x="65" y="31"/>
                    </a:cubicBezTo>
                    <a:cubicBezTo>
                      <a:pt x="68" y="31"/>
                      <a:pt x="68" y="37"/>
                      <a:pt x="65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7" y="31"/>
                      <a:pt x="59" y="31"/>
                    </a:cubicBezTo>
                    <a:close/>
                    <a:moveTo>
                      <a:pt x="14" y="18"/>
                    </a:moveTo>
                    <a:cubicBezTo>
                      <a:pt x="15" y="20"/>
                      <a:pt x="19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8"/>
                      <a:pt x="7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lose/>
                    <a:moveTo>
                      <a:pt x="31" y="9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1" y="0"/>
                      <a:pt x="37" y="0"/>
                      <a:pt x="37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1"/>
                      <a:pt x="31" y="11"/>
                      <a:pt x="31" y="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030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</p:grp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D65720AA-4168-4275-B96D-DC10C9BF07F3}"/>
              </a:ext>
            </a:extLst>
          </p:cNvPr>
          <p:cNvGrpSpPr/>
          <p:nvPr/>
        </p:nvGrpSpPr>
        <p:grpSpPr>
          <a:xfrm>
            <a:off x="2173618" y="3033046"/>
            <a:ext cx="1908967" cy="3361023"/>
            <a:chOff x="2173618" y="3033046"/>
            <a:chExt cx="1908967" cy="3361023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5C82AF1-022C-4DE8-A463-19CB65F0178C}"/>
                </a:ext>
              </a:extLst>
            </p:cNvPr>
            <p:cNvSpPr txBox="1"/>
            <p:nvPr/>
          </p:nvSpPr>
          <p:spPr bwMode="gray">
            <a:xfrm>
              <a:off x="2173618" y="3603831"/>
              <a:ext cx="1908967" cy="52322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marL="0" marR="0" lvl="0" indent="0" algn="ctr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481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Develop and preserve key technologies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104521AA-4D2C-466C-88E4-837B4AA91374}"/>
                </a:ext>
              </a:extLst>
            </p:cNvPr>
            <p:cNvGrpSpPr/>
            <p:nvPr/>
          </p:nvGrpSpPr>
          <p:grpSpPr>
            <a:xfrm>
              <a:off x="2846819" y="3033046"/>
              <a:ext cx="489600" cy="489878"/>
              <a:chOff x="2819063" y="3033046"/>
              <a:chExt cx="489600" cy="489878"/>
            </a:xfrm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D806B119-E6DB-4FD7-BFF3-64EE5A14EE9C}"/>
                  </a:ext>
                </a:extLst>
              </p:cNvPr>
              <p:cNvSpPr/>
              <p:nvPr/>
            </p:nvSpPr>
            <p:spPr bwMode="gray">
              <a:xfrm rot="5400000">
                <a:off x="2818924" y="3033185"/>
                <a:ext cx="489878" cy="489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64000">
                    <a:srgbClr val="002060">
                      <a:lumMod val="90000"/>
                      <a:lumOff val="10000"/>
                    </a:srgbClr>
                  </a:gs>
                  <a:gs pos="100000">
                    <a:schemeClr val="accent1">
                      <a:lumMod val="80000"/>
                      <a:lumOff val="2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1800" b="1" dirty="0">
                  <a:solidFill>
                    <a:schemeClr val="bg1"/>
                  </a:solidFill>
                  <a:latin typeface="BundesSans Regular"/>
                </a:endParaRPr>
              </a:p>
            </p:txBody>
          </p: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CA304676-9057-4AE3-92AB-7694C0EBC2D7}"/>
                  </a:ext>
                </a:extLst>
              </p:cNvPr>
              <p:cNvGrpSpPr/>
              <p:nvPr/>
            </p:nvGrpSpPr>
            <p:grpSpPr>
              <a:xfrm>
                <a:off x="2916761" y="3154171"/>
                <a:ext cx="293927" cy="293927"/>
                <a:chOff x="1383684" y="4452636"/>
                <a:chExt cx="351928" cy="338478"/>
              </a:xfrm>
              <a:solidFill>
                <a:schemeClr val="bg1"/>
              </a:solidFill>
            </p:grpSpPr>
            <p:sp>
              <p:nvSpPr>
                <p:cNvPr id="37" name="Freeform 37">
                  <a:extLst>
                    <a:ext uri="{FF2B5EF4-FFF2-40B4-BE49-F238E27FC236}">
                      <a16:creationId xmlns:a16="http://schemas.microsoft.com/office/drawing/2014/main" id="{407AC775-8DB2-4F50-9446-8E287DE2C1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383684" y="4452636"/>
                  <a:ext cx="351928" cy="143461"/>
                </a:xfrm>
                <a:custGeom>
                  <a:avLst/>
                  <a:gdLst>
                    <a:gd name="T0" fmla="*/ 193 w 242"/>
                    <a:gd name="T1" fmla="*/ 0 h 99"/>
                    <a:gd name="T2" fmla="*/ 145 w 242"/>
                    <a:gd name="T3" fmla="*/ 36 h 99"/>
                    <a:gd name="T4" fmla="*/ 141 w 242"/>
                    <a:gd name="T5" fmla="*/ 39 h 99"/>
                    <a:gd name="T6" fmla="*/ 75 w 242"/>
                    <a:gd name="T7" fmla="*/ 39 h 99"/>
                    <a:gd name="T8" fmla="*/ 75 w 242"/>
                    <a:gd name="T9" fmla="*/ 18 h 99"/>
                    <a:gd name="T10" fmla="*/ 72 w 242"/>
                    <a:gd name="T11" fmla="*/ 15 h 99"/>
                    <a:gd name="T12" fmla="*/ 52 w 242"/>
                    <a:gd name="T13" fmla="*/ 15 h 99"/>
                    <a:gd name="T14" fmla="*/ 50 w 242"/>
                    <a:gd name="T15" fmla="*/ 18 h 99"/>
                    <a:gd name="T16" fmla="*/ 50 w 242"/>
                    <a:gd name="T17" fmla="*/ 39 h 99"/>
                    <a:gd name="T18" fmla="*/ 45 w 242"/>
                    <a:gd name="T19" fmla="*/ 39 h 99"/>
                    <a:gd name="T20" fmla="*/ 45 w 242"/>
                    <a:gd name="T21" fmla="*/ 6 h 99"/>
                    <a:gd name="T22" fmla="*/ 43 w 242"/>
                    <a:gd name="T23" fmla="*/ 4 h 99"/>
                    <a:gd name="T24" fmla="*/ 23 w 242"/>
                    <a:gd name="T25" fmla="*/ 4 h 99"/>
                    <a:gd name="T26" fmla="*/ 20 w 242"/>
                    <a:gd name="T27" fmla="*/ 6 h 99"/>
                    <a:gd name="T28" fmla="*/ 20 w 242"/>
                    <a:gd name="T29" fmla="*/ 39 h 99"/>
                    <a:gd name="T30" fmla="*/ 9 w 242"/>
                    <a:gd name="T31" fmla="*/ 39 h 99"/>
                    <a:gd name="T32" fmla="*/ 0 w 242"/>
                    <a:gd name="T33" fmla="*/ 48 h 99"/>
                    <a:gd name="T34" fmla="*/ 0 w 242"/>
                    <a:gd name="T35" fmla="*/ 51 h 99"/>
                    <a:gd name="T36" fmla="*/ 9 w 242"/>
                    <a:gd name="T37" fmla="*/ 60 h 99"/>
                    <a:gd name="T38" fmla="*/ 141 w 242"/>
                    <a:gd name="T39" fmla="*/ 60 h 99"/>
                    <a:gd name="T40" fmla="*/ 141 w 242"/>
                    <a:gd name="T41" fmla="*/ 61 h 99"/>
                    <a:gd name="T42" fmla="*/ 145 w 242"/>
                    <a:gd name="T43" fmla="*/ 62 h 99"/>
                    <a:gd name="T44" fmla="*/ 193 w 242"/>
                    <a:gd name="T45" fmla="*/ 99 h 99"/>
                    <a:gd name="T46" fmla="*/ 242 w 242"/>
                    <a:gd name="T47" fmla="*/ 49 h 99"/>
                    <a:gd name="T48" fmla="*/ 193 w 242"/>
                    <a:gd name="T49" fmla="*/ 0 h 99"/>
                    <a:gd name="T50" fmla="*/ 191 w 242"/>
                    <a:gd name="T51" fmla="*/ 60 h 99"/>
                    <a:gd name="T52" fmla="*/ 182 w 242"/>
                    <a:gd name="T53" fmla="*/ 56 h 99"/>
                    <a:gd name="T54" fmla="*/ 178 w 242"/>
                    <a:gd name="T55" fmla="*/ 63 h 99"/>
                    <a:gd name="T56" fmla="*/ 184 w 242"/>
                    <a:gd name="T57" fmla="*/ 67 h 99"/>
                    <a:gd name="T58" fmla="*/ 190 w 242"/>
                    <a:gd name="T59" fmla="*/ 68 h 99"/>
                    <a:gd name="T60" fmla="*/ 190 w 242"/>
                    <a:gd name="T61" fmla="*/ 72 h 99"/>
                    <a:gd name="T62" fmla="*/ 170 w 242"/>
                    <a:gd name="T63" fmla="*/ 49 h 99"/>
                    <a:gd name="T64" fmla="*/ 190 w 242"/>
                    <a:gd name="T65" fmla="*/ 27 h 99"/>
                    <a:gd name="T66" fmla="*/ 190 w 242"/>
                    <a:gd name="T67" fmla="*/ 32 h 99"/>
                    <a:gd name="T68" fmla="*/ 180 w 242"/>
                    <a:gd name="T69" fmla="*/ 43 h 99"/>
                    <a:gd name="T70" fmla="*/ 188 w 242"/>
                    <a:gd name="T71" fmla="*/ 52 h 99"/>
                    <a:gd name="T72" fmla="*/ 195 w 242"/>
                    <a:gd name="T73" fmla="*/ 57 h 99"/>
                    <a:gd name="T74" fmla="*/ 191 w 242"/>
                    <a:gd name="T75" fmla="*/ 60 h 99"/>
                    <a:gd name="T76" fmla="*/ 194 w 242"/>
                    <a:gd name="T77" fmla="*/ 72 h 99"/>
                    <a:gd name="T78" fmla="*/ 194 w 242"/>
                    <a:gd name="T79" fmla="*/ 67 h 99"/>
                    <a:gd name="T80" fmla="*/ 204 w 242"/>
                    <a:gd name="T81" fmla="*/ 56 h 99"/>
                    <a:gd name="T82" fmla="*/ 194 w 242"/>
                    <a:gd name="T83" fmla="*/ 46 h 99"/>
                    <a:gd name="T84" fmla="*/ 189 w 242"/>
                    <a:gd name="T85" fmla="*/ 42 h 99"/>
                    <a:gd name="T86" fmla="*/ 193 w 242"/>
                    <a:gd name="T87" fmla="*/ 39 h 99"/>
                    <a:gd name="T88" fmla="*/ 199 w 242"/>
                    <a:gd name="T89" fmla="*/ 42 h 99"/>
                    <a:gd name="T90" fmla="*/ 203 w 242"/>
                    <a:gd name="T91" fmla="*/ 35 h 99"/>
                    <a:gd name="T92" fmla="*/ 194 w 242"/>
                    <a:gd name="T93" fmla="*/ 32 h 99"/>
                    <a:gd name="T94" fmla="*/ 194 w 242"/>
                    <a:gd name="T95" fmla="*/ 27 h 99"/>
                    <a:gd name="T96" fmla="*/ 215 w 242"/>
                    <a:gd name="T97" fmla="*/ 49 h 99"/>
                    <a:gd name="T98" fmla="*/ 194 w 242"/>
                    <a:gd name="T99" fmla="*/ 7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2" h="99">
                      <a:moveTo>
                        <a:pt x="193" y="0"/>
                      </a:moveTo>
                      <a:cubicBezTo>
                        <a:pt x="170" y="0"/>
                        <a:pt x="150" y="15"/>
                        <a:pt x="145" y="36"/>
                      </a:cubicBezTo>
                      <a:cubicBezTo>
                        <a:pt x="143" y="37"/>
                        <a:pt x="141" y="37"/>
                        <a:pt x="141" y="39"/>
                      </a:cubicBezTo>
                      <a:cubicBezTo>
                        <a:pt x="75" y="39"/>
                        <a:pt x="75" y="39"/>
                        <a:pt x="75" y="39"/>
                      </a:cubicBezTo>
                      <a:cubicBezTo>
                        <a:pt x="75" y="18"/>
                        <a:pt x="75" y="18"/>
                        <a:pt x="75" y="18"/>
                      </a:cubicBezTo>
                      <a:cubicBezTo>
                        <a:pt x="75" y="16"/>
                        <a:pt x="73" y="15"/>
                        <a:pt x="72" y="15"/>
                      </a:cubicBez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1" y="15"/>
                        <a:pt x="50" y="16"/>
                        <a:pt x="50" y="18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5" y="5"/>
                        <a:pt x="44" y="4"/>
                        <a:pt x="4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4"/>
                        <a:pt x="20" y="5"/>
                        <a:pt x="20" y="6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4" y="39"/>
                        <a:pt x="0" y="43"/>
                        <a:pt x="0" y="48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6"/>
                        <a:pt x="4" y="60"/>
                        <a:pt x="9" y="60"/>
                      </a:cubicBezTo>
                      <a:cubicBezTo>
                        <a:pt x="141" y="60"/>
                        <a:pt x="141" y="60"/>
                        <a:pt x="141" y="60"/>
                      </a:cubicBezTo>
                      <a:cubicBezTo>
                        <a:pt x="141" y="61"/>
                        <a:pt x="141" y="61"/>
                        <a:pt x="141" y="61"/>
                      </a:cubicBezTo>
                      <a:cubicBezTo>
                        <a:pt x="142" y="62"/>
                        <a:pt x="143" y="62"/>
                        <a:pt x="145" y="62"/>
                      </a:cubicBezTo>
                      <a:cubicBezTo>
                        <a:pt x="150" y="84"/>
                        <a:pt x="170" y="99"/>
                        <a:pt x="193" y="99"/>
                      </a:cubicBezTo>
                      <a:cubicBezTo>
                        <a:pt x="220" y="99"/>
                        <a:pt x="242" y="77"/>
                        <a:pt x="242" y="49"/>
                      </a:cubicBezTo>
                      <a:cubicBezTo>
                        <a:pt x="242" y="22"/>
                        <a:pt x="220" y="0"/>
                        <a:pt x="193" y="0"/>
                      </a:cubicBezTo>
                      <a:close/>
                      <a:moveTo>
                        <a:pt x="191" y="60"/>
                      </a:moveTo>
                      <a:cubicBezTo>
                        <a:pt x="188" y="60"/>
                        <a:pt x="184" y="58"/>
                        <a:pt x="182" y="56"/>
                      </a:cubicBezTo>
                      <a:cubicBezTo>
                        <a:pt x="178" y="63"/>
                        <a:pt x="178" y="63"/>
                        <a:pt x="178" y="63"/>
                      </a:cubicBezTo>
                      <a:cubicBezTo>
                        <a:pt x="180" y="65"/>
                        <a:pt x="182" y="66"/>
                        <a:pt x="184" y="67"/>
                      </a:cubicBezTo>
                      <a:cubicBezTo>
                        <a:pt x="186" y="67"/>
                        <a:pt x="188" y="68"/>
                        <a:pt x="190" y="68"/>
                      </a:cubicBezTo>
                      <a:cubicBezTo>
                        <a:pt x="190" y="72"/>
                        <a:pt x="190" y="72"/>
                        <a:pt x="190" y="72"/>
                      </a:cubicBezTo>
                      <a:cubicBezTo>
                        <a:pt x="179" y="70"/>
                        <a:pt x="170" y="61"/>
                        <a:pt x="170" y="49"/>
                      </a:cubicBezTo>
                      <a:cubicBezTo>
                        <a:pt x="170" y="38"/>
                        <a:pt x="179" y="28"/>
                        <a:pt x="190" y="27"/>
                      </a:cubicBezTo>
                      <a:cubicBezTo>
                        <a:pt x="190" y="32"/>
                        <a:pt x="190" y="32"/>
                        <a:pt x="190" y="32"/>
                      </a:cubicBezTo>
                      <a:cubicBezTo>
                        <a:pt x="184" y="32"/>
                        <a:pt x="180" y="38"/>
                        <a:pt x="180" y="43"/>
                      </a:cubicBezTo>
                      <a:cubicBezTo>
                        <a:pt x="180" y="49"/>
                        <a:pt x="184" y="51"/>
                        <a:pt x="188" y="52"/>
                      </a:cubicBezTo>
                      <a:cubicBezTo>
                        <a:pt x="191" y="54"/>
                        <a:pt x="195" y="54"/>
                        <a:pt x="195" y="57"/>
                      </a:cubicBezTo>
                      <a:cubicBezTo>
                        <a:pt x="195" y="59"/>
                        <a:pt x="193" y="60"/>
                        <a:pt x="191" y="60"/>
                      </a:cubicBezTo>
                      <a:close/>
                      <a:moveTo>
                        <a:pt x="194" y="72"/>
                      </a:moveTo>
                      <a:cubicBezTo>
                        <a:pt x="194" y="67"/>
                        <a:pt x="194" y="67"/>
                        <a:pt x="194" y="67"/>
                      </a:cubicBezTo>
                      <a:cubicBezTo>
                        <a:pt x="200" y="66"/>
                        <a:pt x="204" y="63"/>
                        <a:pt x="204" y="56"/>
                      </a:cubicBezTo>
                      <a:cubicBezTo>
                        <a:pt x="204" y="49"/>
                        <a:pt x="199" y="47"/>
                        <a:pt x="194" y="46"/>
                      </a:cubicBezTo>
                      <a:cubicBezTo>
                        <a:pt x="192" y="45"/>
                        <a:pt x="189" y="44"/>
                        <a:pt x="189" y="42"/>
                      </a:cubicBezTo>
                      <a:cubicBezTo>
                        <a:pt x="189" y="40"/>
                        <a:pt x="191" y="39"/>
                        <a:pt x="193" y="39"/>
                      </a:cubicBezTo>
                      <a:cubicBezTo>
                        <a:pt x="195" y="39"/>
                        <a:pt x="198" y="40"/>
                        <a:pt x="199" y="42"/>
                      </a:cubicBezTo>
                      <a:cubicBezTo>
                        <a:pt x="203" y="35"/>
                        <a:pt x="203" y="35"/>
                        <a:pt x="203" y="35"/>
                      </a:cubicBezTo>
                      <a:cubicBezTo>
                        <a:pt x="200" y="33"/>
                        <a:pt x="197" y="32"/>
                        <a:pt x="194" y="32"/>
                      </a:cubicBezTo>
                      <a:cubicBezTo>
                        <a:pt x="194" y="27"/>
                        <a:pt x="194" y="27"/>
                        <a:pt x="194" y="27"/>
                      </a:cubicBezTo>
                      <a:cubicBezTo>
                        <a:pt x="206" y="28"/>
                        <a:pt x="215" y="37"/>
                        <a:pt x="215" y="49"/>
                      </a:cubicBezTo>
                      <a:cubicBezTo>
                        <a:pt x="215" y="61"/>
                        <a:pt x="206" y="71"/>
                        <a:pt x="194" y="7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38" name="Freeform 38">
                  <a:extLst>
                    <a:ext uri="{FF2B5EF4-FFF2-40B4-BE49-F238E27FC236}">
                      <a16:creationId xmlns:a16="http://schemas.microsoft.com/office/drawing/2014/main" id="{D81550F4-386A-4F8E-A6CD-09D3A39032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19299" y="4594976"/>
                  <a:ext cx="133374" cy="196138"/>
                </a:xfrm>
                <a:custGeom>
                  <a:avLst/>
                  <a:gdLst>
                    <a:gd name="T0" fmla="*/ 71 w 92"/>
                    <a:gd name="T1" fmla="*/ 0 h 135"/>
                    <a:gd name="T2" fmla="*/ 50 w 92"/>
                    <a:gd name="T3" fmla="*/ 59 h 135"/>
                    <a:gd name="T4" fmla="*/ 31 w 92"/>
                    <a:gd name="T5" fmla="*/ 52 h 135"/>
                    <a:gd name="T6" fmla="*/ 27 w 92"/>
                    <a:gd name="T7" fmla="*/ 54 h 135"/>
                    <a:gd name="T8" fmla="*/ 21 w 92"/>
                    <a:gd name="T9" fmla="*/ 73 h 135"/>
                    <a:gd name="T10" fmla="*/ 22 w 92"/>
                    <a:gd name="T11" fmla="*/ 76 h 135"/>
                    <a:gd name="T12" fmla="*/ 42 w 92"/>
                    <a:gd name="T13" fmla="*/ 83 h 135"/>
                    <a:gd name="T14" fmla="*/ 41 w 92"/>
                    <a:gd name="T15" fmla="*/ 87 h 135"/>
                    <a:gd name="T16" fmla="*/ 10 w 92"/>
                    <a:gd name="T17" fmla="*/ 76 h 135"/>
                    <a:gd name="T18" fmla="*/ 7 w 92"/>
                    <a:gd name="T19" fmla="*/ 78 h 135"/>
                    <a:gd name="T20" fmla="*/ 0 w 92"/>
                    <a:gd name="T21" fmla="*/ 96 h 135"/>
                    <a:gd name="T22" fmla="*/ 2 w 92"/>
                    <a:gd name="T23" fmla="*/ 100 h 135"/>
                    <a:gd name="T24" fmla="*/ 33 w 92"/>
                    <a:gd name="T25" fmla="*/ 110 h 135"/>
                    <a:gd name="T26" fmla="*/ 29 w 92"/>
                    <a:gd name="T27" fmla="*/ 121 h 135"/>
                    <a:gd name="T28" fmla="*/ 35 w 92"/>
                    <a:gd name="T29" fmla="*/ 133 h 135"/>
                    <a:gd name="T30" fmla="*/ 37 w 92"/>
                    <a:gd name="T31" fmla="*/ 134 h 135"/>
                    <a:gd name="T32" fmla="*/ 49 w 92"/>
                    <a:gd name="T33" fmla="*/ 128 h 135"/>
                    <a:gd name="T34" fmla="*/ 92 w 92"/>
                    <a:gd name="T35" fmla="*/ 7 h 135"/>
                    <a:gd name="T36" fmla="*/ 71 w 92"/>
                    <a:gd name="T3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2" h="135">
                      <a:moveTo>
                        <a:pt x="71" y="0"/>
                      </a:move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29" y="52"/>
                        <a:pt x="28" y="53"/>
                        <a:pt x="27" y="54"/>
                      </a:cubicBezTo>
                      <a:cubicBezTo>
                        <a:pt x="21" y="73"/>
                        <a:pt x="21" y="73"/>
                        <a:pt x="21" y="73"/>
                      </a:cubicBezTo>
                      <a:cubicBezTo>
                        <a:pt x="20" y="74"/>
                        <a:pt x="21" y="75"/>
                        <a:pt x="22" y="76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9" y="76"/>
                        <a:pt x="7" y="76"/>
                        <a:pt x="7" y="78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8"/>
                        <a:pt x="0" y="99"/>
                        <a:pt x="2" y="100"/>
                      </a:cubicBezTo>
                      <a:cubicBezTo>
                        <a:pt x="33" y="110"/>
                        <a:pt x="33" y="110"/>
                        <a:pt x="33" y="110"/>
                      </a:cubicBezTo>
                      <a:cubicBezTo>
                        <a:pt x="29" y="121"/>
                        <a:pt x="29" y="121"/>
                        <a:pt x="29" y="121"/>
                      </a:cubicBezTo>
                      <a:cubicBezTo>
                        <a:pt x="27" y="126"/>
                        <a:pt x="30" y="131"/>
                        <a:pt x="35" y="133"/>
                      </a:cubicBezTo>
                      <a:cubicBezTo>
                        <a:pt x="37" y="134"/>
                        <a:pt x="37" y="134"/>
                        <a:pt x="37" y="134"/>
                      </a:cubicBezTo>
                      <a:cubicBezTo>
                        <a:pt x="42" y="135"/>
                        <a:pt x="47" y="133"/>
                        <a:pt x="49" y="128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84" y="6"/>
                        <a:pt x="77" y="3"/>
                        <a:pt x="7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39" name="Freeform 39">
                  <a:extLst>
                    <a:ext uri="{FF2B5EF4-FFF2-40B4-BE49-F238E27FC236}">
                      <a16:creationId xmlns:a16="http://schemas.microsoft.com/office/drawing/2014/main" id="{4DAA3E51-C1B8-4F45-BF3C-789C5F66BE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20670" y="4556869"/>
                  <a:ext cx="187172" cy="136736"/>
                </a:xfrm>
                <a:custGeom>
                  <a:avLst/>
                  <a:gdLst>
                    <a:gd name="T0" fmla="*/ 116 w 128"/>
                    <a:gd name="T1" fmla="*/ 0 h 94"/>
                    <a:gd name="T2" fmla="*/ 64 w 128"/>
                    <a:gd name="T3" fmla="*/ 36 h 94"/>
                    <a:gd name="T4" fmla="*/ 52 w 128"/>
                    <a:gd name="T5" fmla="*/ 19 h 94"/>
                    <a:gd name="T6" fmla="*/ 48 w 128"/>
                    <a:gd name="T7" fmla="*/ 18 h 94"/>
                    <a:gd name="T8" fmla="*/ 32 w 128"/>
                    <a:gd name="T9" fmla="*/ 30 h 94"/>
                    <a:gd name="T10" fmla="*/ 31 w 128"/>
                    <a:gd name="T11" fmla="*/ 33 h 94"/>
                    <a:gd name="T12" fmla="*/ 43 w 128"/>
                    <a:gd name="T13" fmla="*/ 51 h 94"/>
                    <a:gd name="T14" fmla="*/ 40 w 128"/>
                    <a:gd name="T15" fmla="*/ 53 h 94"/>
                    <a:gd name="T16" fmla="*/ 21 w 128"/>
                    <a:gd name="T17" fmla="*/ 26 h 94"/>
                    <a:gd name="T18" fmla="*/ 17 w 128"/>
                    <a:gd name="T19" fmla="*/ 26 h 94"/>
                    <a:gd name="T20" fmla="*/ 1 w 128"/>
                    <a:gd name="T21" fmla="*/ 37 h 94"/>
                    <a:gd name="T22" fmla="*/ 1 w 128"/>
                    <a:gd name="T23" fmla="*/ 41 h 94"/>
                    <a:gd name="T24" fmla="*/ 19 w 128"/>
                    <a:gd name="T25" fmla="*/ 67 h 94"/>
                    <a:gd name="T26" fmla="*/ 10 w 128"/>
                    <a:gd name="T27" fmla="*/ 74 h 94"/>
                    <a:gd name="T28" fmla="*/ 8 w 128"/>
                    <a:gd name="T29" fmla="*/ 87 h 94"/>
                    <a:gd name="T30" fmla="*/ 10 w 128"/>
                    <a:gd name="T31" fmla="*/ 89 h 94"/>
                    <a:gd name="T32" fmla="*/ 23 w 128"/>
                    <a:gd name="T33" fmla="*/ 91 h 94"/>
                    <a:gd name="T34" fmla="*/ 128 w 128"/>
                    <a:gd name="T35" fmla="*/ 18 h 94"/>
                    <a:gd name="T36" fmla="*/ 116 w 128"/>
                    <a:gd name="T3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94">
                      <a:moveTo>
                        <a:pt x="116" y="0"/>
                      </a:moveTo>
                      <a:cubicBezTo>
                        <a:pt x="64" y="36"/>
                        <a:pt x="64" y="36"/>
                        <a:pt x="64" y="36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51" y="18"/>
                        <a:pt x="49" y="18"/>
                        <a:pt x="48" y="18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1" y="31"/>
                        <a:pt x="31" y="32"/>
                        <a:pt x="31" y="33"/>
                      </a:cubicBezTo>
                      <a:cubicBezTo>
                        <a:pt x="43" y="51"/>
                        <a:pt x="43" y="51"/>
                        <a:pt x="43" y="51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38"/>
                        <a:pt x="0" y="39"/>
                        <a:pt x="1" y="41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6" y="77"/>
                        <a:pt x="5" y="82"/>
                        <a:pt x="8" y="87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13" y="93"/>
                        <a:pt x="18" y="94"/>
                        <a:pt x="23" y="91"/>
                      </a:cubicBezTo>
                      <a:cubicBezTo>
                        <a:pt x="128" y="18"/>
                        <a:pt x="128" y="18"/>
                        <a:pt x="128" y="18"/>
                      </a:cubicBezTo>
                      <a:cubicBezTo>
                        <a:pt x="123" y="13"/>
                        <a:pt x="119" y="7"/>
                        <a:pt x="11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D6A2CEF0-ACA7-40A4-8173-DDDEE4A3E4C2}"/>
                    </a:ext>
                  </a:extLst>
                </p:cNvPr>
                <p:cNvSpPr/>
                <p:nvPr/>
              </p:nvSpPr>
              <p:spPr>
                <a:xfrm>
                  <a:off x="1631156" y="4483894"/>
                  <a:ext cx="61913" cy="729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</p:grp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DB09AD8F-05C2-4546-8BEE-7CAED3171844}"/>
                </a:ext>
              </a:extLst>
            </p:cNvPr>
            <p:cNvSpPr txBox="1"/>
            <p:nvPr/>
          </p:nvSpPr>
          <p:spPr>
            <a:xfrm>
              <a:off x="2209619" y="4061949"/>
              <a:ext cx="1764000" cy="1328569"/>
            </a:xfrm>
            <a:prstGeom prst="rect">
              <a:avLst/>
            </a:prstGeom>
            <a:noFill/>
          </p:spPr>
          <p:txBody>
            <a:bodyPr wrap="square" lIns="32659" rIns="32659" rtlCol="0">
              <a:spAutoFit/>
            </a:bodyPr>
            <a:lstStyle/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Increased use of contractual possibilities</a:t>
              </a:r>
            </a:p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Specification of key technologies</a:t>
              </a:r>
            </a:p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Reduction of dependencies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CCF64D5C-0B66-4088-82B5-90B3EECE04D8}"/>
                </a:ext>
              </a:extLst>
            </p:cNvPr>
            <p:cNvGrpSpPr/>
            <p:nvPr/>
          </p:nvGrpSpPr>
          <p:grpSpPr>
            <a:xfrm>
              <a:off x="2297323" y="5342525"/>
              <a:ext cx="1588592" cy="1051544"/>
              <a:chOff x="5837278" y="5713871"/>
              <a:chExt cx="1588592" cy="1051544"/>
            </a:xfrm>
          </p:grpSpPr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26EDF681-E48D-40C9-AEEB-EEC7FB13B3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37278" y="5713871"/>
                <a:ext cx="1588592" cy="1051544"/>
              </a:xfrm>
              <a:prstGeom prst="rect">
                <a:avLst/>
              </a:prstGeom>
            </p:spPr>
          </p:pic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869AFFD2-0888-4E17-84FF-14791DE9FAAB}"/>
                  </a:ext>
                </a:extLst>
              </p:cNvPr>
              <p:cNvSpPr txBox="1"/>
              <p:nvPr/>
            </p:nvSpPr>
            <p:spPr>
              <a:xfrm>
                <a:off x="5932152" y="5859276"/>
                <a:ext cx="134815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295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44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rPr>
                  <a:t>e.g., promotion of (national) champions</a:t>
                </a:r>
                <a:endPara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  <p:sp>
            <p:nvSpPr>
              <p:cNvPr id="34" name="Freeform 109">
                <a:extLst>
                  <a:ext uri="{FF2B5EF4-FFF2-40B4-BE49-F238E27FC236}">
                    <a16:creationId xmlns:a16="http://schemas.microsoft.com/office/drawing/2014/main" id="{C7142087-8730-486D-A02C-AAE7725513A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7158668" y="6309216"/>
                <a:ext cx="189129" cy="233462"/>
              </a:xfrm>
              <a:custGeom>
                <a:avLst/>
                <a:gdLst>
                  <a:gd name="T0" fmla="*/ 30 w 68"/>
                  <a:gd name="T1" fmla="*/ 73 h 73"/>
                  <a:gd name="T2" fmla="*/ 37 w 68"/>
                  <a:gd name="T3" fmla="*/ 70 h 73"/>
                  <a:gd name="T4" fmla="*/ 34 w 68"/>
                  <a:gd name="T5" fmla="*/ 16 h 73"/>
                  <a:gd name="T6" fmla="*/ 46 w 68"/>
                  <a:gd name="T7" fmla="*/ 51 h 73"/>
                  <a:gd name="T8" fmla="*/ 27 w 68"/>
                  <a:gd name="T9" fmla="*/ 60 h 73"/>
                  <a:gd name="T10" fmla="*/ 15 w 68"/>
                  <a:gd name="T11" fmla="*/ 39 h 73"/>
                  <a:gd name="T12" fmla="*/ 39 w 68"/>
                  <a:gd name="T13" fmla="*/ 55 h 73"/>
                  <a:gd name="T14" fmla="*/ 47 w 68"/>
                  <a:gd name="T15" fmla="*/ 38 h 73"/>
                  <a:gd name="T16" fmla="*/ 20 w 68"/>
                  <a:gd name="T17" fmla="*/ 38 h 73"/>
                  <a:gd name="T18" fmla="*/ 28 w 68"/>
                  <a:gd name="T19" fmla="*/ 55 h 73"/>
                  <a:gd name="T20" fmla="*/ 30 w 68"/>
                  <a:gd name="T21" fmla="*/ 47 h 73"/>
                  <a:gd name="T22" fmla="*/ 27 w 68"/>
                  <a:gd name="T23" fmla="*/ 38 h 73"/>
                  <a:gd name="T24" fmla="*/ 29 w 68"/>
                  <a:gd name="T25" fmla="*/ 33 h 73"/>
                  <a:gd name="T26" fmla="*/ 38 w 68"/>
                  <a:gd name="T27" fmla="*/ 33 h 73"/>
                  <a:gd name="T28" fmla="*/ 40 w 68"/>
                  <a:gd name="T29" fmla="*/ 38 h 73"/>
                  <a:gd name="T30" fmla="*/ 37 w 68"/>
                  <a:gd name="T31" fmla="*/ 55 h 73"/>
                  <a:gd name="T32" fmla="*/ 33 w 68"/>
                  <a:gd name="T33" fmla="*/ 55 h 73"/>
                  <a:gd name="T34" fmla="*/ 35 w 68"/>
                  <a:gd name="T35" fmla="*/ 46 h 73"/>
                  <a:gd name="T36" fmla="*/ 36 w 68"/>
                  <a:gd name="T37" fmla="*/ 35 h 73"/>
                  <a:gd name="T38" fmla="*/ 32 w 68"/>
                  <a:gd name="T39" fmla="*/ 35 h 73"/>
                  <a:gd name="T40" fmla="*/ 32 w 68"/>
                  <a:gd name="T41" fmla="*/ 46 h 73"/>
                  <a:gd name="T42" fmla="*/ 40 w 68"/>
                  <a:gd name="T43" fmla="*/ 65 h 73"/>
                  <a:gd name="T44" fmla="*/ 27 w 68"/>
                  <a:gd name="T45" fmla="*/ 61 h 73"/>
                  <a:gd name="T46" fmla="*/ 40 w 68"/>
                  <a:gd name="T47" fmla="*/ 65 h 73"/>
                  <a:gd name="T48" fmla="*/ 2 w 68"/>
                  <a:gd name="T49" fmla="*/ 37 h 73"/>
                  <a:gd name="T50" fmla="*/ 8 w 68"/>
                  <a:gd name="T51" fmla="*/ 31 h 73"/>
                  <a:gd name="T52" fmla="*/ 39 w 68"/>
                  <a:gd name="T53" fmla="*/ 69 h 73"/>
                  <a:gd name="T54" fmla="*/ 28 w 68"/>
                  <a:gd name="T55" fmla="*/ 65 h 73"/>
                  <a:gd name="T56" fmla="*/ 39 w 68"/>
                  <a:gd name="T57" fmla="*/ 69 h 73"/>
                  <a:gd name="T58" fmla="*/ 54 w 68"/>
                  <a:gd name="T59" fmla="*/ 18 h 73"/>
                  <a:gd name="T60" fmla="*/ 54 w 68"/>
                  <a:gd name="T61" fmla="*/ 10 h 73"/>
                  <a:gd name="T62" fmla="*/ 50 w 68"/>
                  <a:gd name="T63" fmla="*/ 14 h 73"/>
                  <a:gd name="T64" fmla="*/ 59 w 68"/>
                  <a:gd name="T65" fmla="*/ 31 h 73"/>
                  <a:gd name="T66" fmla="*/ 65 w 68"/>
                  <a:gd name="T67" fmla="*/ 37 h 73"/>
                  <a:gd name="T68" fmla="*/ 59 w 68"/>
                  <a:gd name="T69" fmla="*/ 31 h 73"/>
                  <a:gd name="T70" fmla="*/ 18 w 68"/>
                  <a:gd name="T71" fmla="*/ 14 h 73"/>
                  <a:gd name="T72" fmla="*/ 13 w 68"/>
                  <a:gd name="T73" fmla="*/ 10 h 73"/>
                  <a:gd name="T74" fmla="*/ 13 w 68"/>
                  <a:gd name="T75" fmla="*/ 10 h 73"/>
                  <a:gd name="T76" fmla="*/ 9 w 68"/>
                  <a:gd name="T77" fmla="*/ 14 h 73"/>
                  <a:gd name="T78" fmla="*/ 14 w 68"/>
                  <a:gd name="T79" fmla="*/ 18 h 73"/>
                  <a:gd name="T80" fmla="*/ 31 w 68"/>
                  <a:gd name="T81" fmla="*/ 9 h 73"/>
                  <a:gd name="T82" fmla="*/ 37 w 68"/>
                  <a:gd name="T83" fmla="*/ 3 h 73"/>
                  <a:gd name="T84" fmla="*/ 31 w 68"/>
                  <a:gd name="T85" fmla="*/ 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73">
                    <a:moveTo>
                      <a:pt x="37" y="73"/>
                    </a:moveTo>
                    <a:cubicBezTo>
                      <a:pt x="30" y="73"/>
                      <a:pt x="30" y="73"/>
                      <a:pt x="30" y="73"/>
                    </a:cubicBezTo>
                    <a:cubicBezTo>
                      <a:pt x="27" y="73"/>
                      <a:pt x="27" y="70"/>
                      <a:pt x="30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0" y="70"/>
                      <a:pt x="40" y="73"/>
                      <a:pt x="37" y="73"/>
                    </a:cubicBezTo>
                    <a:close/>
                    <a:moveTo>
                      <a:pt x="34" y="16"/>
                    </a:moveTo>
                    <a:cubicBezTo>
                      <a:pt x="44" y="16"/>
                      <a:pt x="53" y="24"/>
                      <a:pt x="53" y="35"/>
                    </a:cubicBezTo>
                    <a:cubicBezTo>
                      <a:pt x="53" y="44"/>
                      <a:pt x="48" y="44"/>
                      <a:pt x="46" y="51"/>
                    </a:cubicBezTo>
                    <a:cubicBezTo>
                      <a:pt x="45" y="54"/>
                      <a:pt x="45" y="60"/>
                      <a:pt x="4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3" y="60"/>
                      <a:pt x="23" y="53"/>
                      <a:pt x="21" y="51"/>
                    </a:cubicBezTo>
                    <a:cubicBezTo>
                      <a:pt x="20" y="46"/>
                      <a:pt x="16" y="44"/>
                      <a:pt x="15" y="39"/>
                    </a:cubicBezTo>
                    <a:cubicBezTo>
                      <a:pt x="12" y="27"/>
                      <a:pt x="21" y="16"/>
                      <a:pt x="34" y="16"/>
                    </a:cubicBezTo>
                    <a:close/>
                    <a:moveTo>
                      <a:pt x="39" y="55"/>
                    </a:moveTo>
                    <a:cubicBezTo>
                      <a:pt x="40" y="54"/>
                      <a:pt x="40" y="53"/>
                      <a:pt x="40" y="52"/>
                    </a:cubicBezTo>
                    <a:cubicBezTo>
                      <a:pt x="42" y="45"/>
                      <a:pt x="46" y="43"/>
                      <a:pt x="47" y="38"/>
                    </a:cubicBezTo>
                    <a:cubicBezTo>
                      <a:pt x="49" y="29"/>
                      <a:pt x="43" y="21"/>
                      <a:pt x="34" y="21"/>
                    </a:cubicBezTo>
                    <a:cubicBezTo>
                      <a:pt x="25" y="21"/>
                      <a:pt x="18" y="29"/>
                      <a:pt x="20" y="38"/>
                    </a:cubicBezTo>
                    <a:cubicBezTo>
                      <a:pt x="21" y="43"/>
                      <a:pt x="25" y="45"/>
                      <a:pt x="27" y="52"/>
                    </a:cubicBezTo>
                    <a:cubicBezTo>
                      <a:pt x="27" y="53"/>
                      <a:pt x="28" y="54"/>
                      <a:pt x="28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2"/>
                      <a:pt x="30" y="49"/>
                      <a:pt x="30" y="47"/>
                    </a:cubicBezTo>
                    <a:cubicBezTo>
                      <a:pt x="30" y="44"/>
                      <a:pt x="29" y="41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2" y="32"/>
                      <a:pt x="33" y="32"/>
                    </a:cubicBezTo>
                    <a:cubicBezTo>
                      <a:pt x="35" y="32"/>
                      <a:pt x="36" y="32"/>
                      <a:pt x="38" y="33"/>
                    </a:cubicBezTo>
                    <a:cubicBezTo>
                      <a:pt x="40" y="34"/>
                      <a:pt x="41" y="35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41"/>
                      <a:pt x="38" y="44"/>
                      <a:pt x="37" y="47"/>
                    </a:cubicBezTo>
                    <a:cubicBezTo>
                      <a:pt x="37" y="49"/>
                      <a:pt x="37" y="52"/>
                      <a:pt x="37" y="55"/>
                    </a:cubicBezTo>
                    <a:cubicBezTo>
                      <a:pt x="39" y="55"/>
                      <a:pt x="39" y="55"/>
                      <a:pt x="39" y="55"/>
                    </a:cubicBezTo>
                    <a:close/>
                    <a:moveTo>
                      <a:pt x="33" y="55"/>
                    </a:move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2"/>
                      <a:pt x="35" y="49"/>
                      <a:pt x="35" y="46"/>
                    </a:cubicBezTo>
                    <a:cubicBezTo>
                      <a:pt x="35" y="43"/>
                      <a:pt x="36" y="41"/>
                      <a:pt x="38" y="37"/>
                    </a:cubicBezTo>
                    <a:cubicBezTo>
                      <a:pt x="37" y="36"/>
                      <a:pt x="37" y="35"/>
                      <a:pt x="36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3" y="35"/>
                      <a:pt x="32" y="35"/>
                      <a:pt x="32" y="35"/>
                    </a:cubicBezTo>
                    <a:cubicBezTo>
                      <a:pt x="31" y="35"/>
                      <a:pt x="30" y="36"/>
                      <a:pt x="30" y="37"/>
                    </a:cubicBezTo>
                    <a:cubicBezTo>
                      <a:pt x="31" y="41"/>
                      <a:pt x="32" y="44"/>
                      <a:pt x="32" y="46"/>
                    </a:cubicBezTo>
                    <a:cubicBezTo>
                      <a:pt x="33" y="49"/>
                      <a:pt x="33" y="52"/>
                      <a:pt x="33" y="55"/>
                    </a:cubicBezTo>
                    <a:close/>
                    <a:moveTo>
                      <a:pt x="40" y="65"/>
                    </a:moveTo>
                    <a:cubicBezTo>
                      <a:pt x="27" y="65"/>
                      <a:pt x="27" y="65"/>
                      <a:pt x="27" y="65"/>
                    </a:cubicBezTo>
                    <a:cubicBezTo>
                      <a:pt x="25" y="65"/>
                      <a:pt x="25" y="61"/>
                      <a:pt x="27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2" y="61"/>
                      <a:pt x="42" y="65"/>
                      <a:pt x="40" y="65"/>
                    </a:cubicBezTo>
                    <a:close/>
                    <a:moveTo>
                      <a:pt x="8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0" y="37"/>
                      <a:pt x="0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1" y="31"/>
                      <a:pt x="11" y="37"/>
                      <a:pt x="8" y="37"/>
                    </a:cubicBezTo>
                    <a:close/>
                    <a:moveTo>
                      <a:pt x="39" y="69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26" y="69"/>
                      <a:pt x="26" y="65"/>
                      <a:pt x="28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1" y="65"/>
                      <a:pt x="41" y="69"/>
                      <a:pt x="39" y="69"/>
                    </a:cubicBezTo>
                    <a:close/>
                    <a:moveTo>
                      <a:pt x="50" y="14"/>
                    </a:moveTo>
                    <a:cubicBezTo>
                      <a:pt x="48" y="16"/>
                      <a:pt x="52" y="20"/>
                      <a:pt x="54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2"/>
                      <a:pt x="56" y="8"/>
                      <a:pt x="54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59" y="31"/>
                    </a:moveTo>
                    <a:cubicBezTo>
                      <a:pt x="65" y="31"/>
                      <a:pt x="65" y="31"/>
                      <a:pt x="65" y="31"/>
                    </a:cubicBezTo>
                    <a:cubicBezTo>
                      <a:pt x="68" y="31"/>
                      <a:pt x="68" y="37"/>
                      <a:pt x="65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7" y="31"/>
                      <a:pt x="59" y="31"/>
                    </a:cubicBezTo>
                    <a:close/>
                    <a:moveTo>
                      <a:pt x="14" y="18"/>
                    </a:moveTo>
                    <a:cubicBezTo>
                      <a:pt x="15" y="20"/>
                      <a:pt x="19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8"/>
                      <a:pt x="7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lose/>
                    <a:moveTo>
                      <a:pt x="31" y="9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1" y="0"/>
                      <a:pt x="37" y="0"/>
                      <a:pt x="37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1"/>
                      <a:pt x="31" y="11"/>
                      <a:pt x="31" y="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030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</p:grp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A7EE6DD6-DBA9-4FC9-BC9A-B2C0F34D9299}"/>
              </a:ext>
            </a:extLst>
          </p:cNvPr>
          <p:cNvGrpSpPr/>
          <p:nvPr/>
        </p:nvGrpSpPr>
        <p:grpSpPr>
          <a:xfrm>
            <a:off x="6215095" y="3033046"/>
            <a:ext cx="1836000" cy="3366350"/>
            <a:chOff x="6215095" y="3033046"/>
            <a:chExt cx="1836000" cy="3366350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3409B97E-A888-43B9-A0B4-DFC5D90C38E5}"/>
                </a:ext>
              </a:extLst>
            </p:cNvPr>
            <p:cNvSpPr txBox="1"/>
            <p:nvPr/>
          </p:nvSpPr>
          <p:spPr bwMode="gray">
            <a:xfrm>
              <a:off x="6215095" y="3603831"/>
              <a:ext cx="18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481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Promote </a:t>
              </a: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innovation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 </a:t>
              </a: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capability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93D80707-DE52-4A56-B47E-6AFF00F5D4C2}"/>
                </a:ext>
              </a:extLst>
            </p:cNvPr>
            <p:cNvGrpSpPr/>
            <p:nvPr/>
          </p:nvGrpSpPr>
          <p:grpSpPr>
            <a:xfrm>
              <a:off x="6888295" y="3033046"/>
              <a:ext cx="489600" cy="489878"/>
              <a:chOff x="6787599" y="3033046"/>
              <a:chExt cx="489600" cy="489878"/>
            </a:xfrm>
          </p:grpSpPr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675EE064-1A57-4880-B1A6-F24118C8B561}"/>
                  </a:ext>
                </a:extLst>
              </p:cNvPr>
              <p:cNvSpPr/>
              <p:nvPr/>
            </p:nvSpPr>
            <p:spPr bwMode="gray">
              <a:xfrm rot="5400000">
                <a:off x="6787460" y="3033185"/>
                <a:ext cx="489878" cy="489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64000">
                    <a:srgbClr val="002060">
                      <a:lumMod val="90000"/>
                      <a:lumOff val="10000"/>
                    </a:srgbClr>
                  </a:gs>
                  <a:gs pos="100000">
                    <a:schemeClr val="accent1">
                      <a:lumMod val="80000"/>
                      <a:lumOff val="2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1800" b="1" dirty="0">
                  <a:solidFill>
                    <a:schemeClr val="bg1"/>
                  </a:solidFill>
                  <a:latin typeface="BundesSans Regular"/>
                </a:endParaRPr>
              </a:p>
            </p:txBody>
          </p:sp>
          <p:grpSp>
            <p:nvGrpSpPr>
              <p:cNvPr id="50" name="Group 4">
                <a:extLst>
                  <a:ext uri="{FF2B5EF4-FFF2-40B4-BE49-F238E27FC236}">
                    <a16:creationId xmlns:a16="http://schemas.microsoft.com/office/drawing/2014/main" id="{D589EBDF-5A5E-4D0C-A61D-E97C043CC9F5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6902410" y="3132280"/>
                <a:ext cx="259701" cy="326585"/>
                <a:chOff x="4537" y="3232"/>
                <a:chExt cx="209" cy="289"/>
              </a:xfrm>
              <a:solidFill>
                <a:schemeClr val="bg1"/>
              </a:solidFill>
            </p:grpSpPr>
            <p:sp>
              <p:nvSpPr>
                <p:cNvPr id="51" name="Freeform 5">
                  <a:extLst>
                    <a:ext uri="{FF2B5EF4-FFF2-40B4-BE49-F238E27FC236}">
                      <a16:creationId xmlns:a16="http://schemas.microsoft.com/office/drawing/2014/main" id="{CB33C847-2C99-432B-8290-59F9FC28AD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7" y="3502"/>
                  <a:ext cx="67" cy="19"/>
                </a:xfrm>
                <a:custGeom>
                  <a:avLst/>
                  <a:gdLst>
                    <a:gd name="T0" fmla="*/ 12 w 47"/>
                    <a:gd name="T1" fmla="*/ 13 h 13"/>
                    <a:gd name="T2" fmla="*/ 36 w 47"/>
                    <a:gd name="T3" fmla="*/ 13 h 13"/>
                    <a:gd name="T4" fmla="*/ 47 w 47"/>
                    <a:gd name="T5" fmla="*/ 0 h 13"/>
                    <a:gd name="T6" fmla="*/ 0 w 47"/>
                    <a:gd name="T7" fmla="*/ 0 h 13"/>
                    <a:gd name="T8" fmla="*/ 12 w 47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3">
                      <a:moveTo>
                        <a:pt x="12" y="13"/>
                      </a:move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42" y="13"/>
                        <a:pt x="47" y="6"/>
                        <a:pt x="4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5" y="13"/>
                        <a:pt x="1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52" name="Freeform 6">
                  <a:extLst>
                    <a:ext uri="{FF2B5EF4-FFF2-40B4-BE49-F238E27FC236}">
                      <a16:creationId xmlns:a16="http://schemas.microsoft.com/office/drawing/2014/main" id="{E1C7C964-D504-46CB-87D3-176AD83FA5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37" y="3232"/>
                  <a:ext cx="209" cy="209"/>
                </a:xfrm>
                <a:custGeom>
                  <a:avLst/>
                  <a:gdLst>
                    <a:gd name="T0" fmla="*/ 74 w 148"/>
                    <a:gd name="T1" fmla="*/ 0 h 148"/>
                    <a:gd name="T2" fmla="*/ 0 w 148"/>
                    <a:gd name="T3" fmla="*/ 72 h 148"/>
                    <a:gd name="T4" fmla="*/ 14 w 148"/>
                    <a:gd name="T5" fmla="*/ 115 h 148"/>
                    <a:gd name="T6" fmla="*/ 24 w 148"/>
                    <a:gd name="T7" fmla="*/ 126 h 148"/>
                    <a:gd name="T8" fmla="*/ 40 w 148"/>
                    <a:gd name="T9" fmla="*/ 148 h 148"/>
                    <a:gd name="T10" fmla="*/ 108 w 148"/>
                    <a:gd name="T11" fmla="*/ 148 h 148"/>
                    <a:gd name="T12" fmla="*/ 126 w 148"/>
                    <a:gd name="T13" fmla="*/ 124 h 148"/>
                    <a:gd name="T14" fmla="*/ 134 w 148"/>
                    <a:gd name="T15" fmla="*/ 115 h 148"/>
                    <a:gd name="T16" fmla="*/ 148 w 148"/>
                    <a:gd name="T17" fmla="*/ 72 h 148"/>
                    <a:gd name="T18" fmla="*/ 74 w 148"/>
                    <a:gd name="T19" fmla="*/ 0 h 148"/>
                    <a:gd name="T20" fmla="*/ 48 w 148"/>
                    <a:gd name="T21" fmla="*/ 120 h 148"/>
                    <a:gd name="T22" fmla="*/ 77 w 148"/>
                    <a:gd name="T23" fmla="*/ 77 h 148"/>
                    <a:gd name="T24" fmla="*/ 50 w 148"/>
                    <a:gd name="T25" fmla="*/ 64 h 148"/>
                    <a:gd name="T26" fmla="*/ 103 w 148"/>
                    <a:gd name="T27" fmla="*/ 20 h 148"/>
                    <a:gd name="T28" fmla="*/ 78 w 148"/>
                    <a:gd name="T29" fmla="*/ 59 h 148"/>
                    <a:gd name="T30" fmla="*/ 104 w 148"/>
                    <a:gd name="T31" fmla="*/ 73 h 148"/>
                    <a:gd name="T32" fmla="*/ 48 w 148"/>
                    <a:gd name="T33" fmla="*/ 12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8" h="148">
                      <a:moveTo>
                        <a:pt x="74" y="0"/>
                      </a:moveTo>
                      <a:cubicBezTo>
                        <a:pt x="34" y="0"/>
                        <a:pt x="0" y="32"/>
                        <a:pt x="0" y="72"/>
                      </a:cubicBezTo>
                      <a:cubicBezTo>
                        <a:pt x="0" y="89"/>
                        <a:pt x="6" y="103"/>
                        <a:pt x="14" y="115"/>
                      </a:cubicBezTo>
                      <a:cubicBezTo>
                        <a:pt x="17" y="119"/>
                        <a:pt x="21" y="122"/>
                        <a:pt x="24" y="126"/>
                      </a:cubicBezTo>
                      <a:cubicBezTo>
                        <a:pt x="31" y="133"/>
                        <a:pt x="37" y="138"/>
                        <a:pt x="40" y="148"/>
                      </a:cubicBezTo>
                      <a:cubicBezTo>
                        <a:pt x="108" y="148"/>
                        <a:pt x="108" y="148"/>
                        <a:pt x="108" y="148"/>
                      </a:cubicBezTo>
                      <a:cubicBezTo>
                        <a:pt x="109" y="137"/>
                        <a:pt x="121" y="130"/>
                        <a:pt x="126" y="124"/>
                      </a:cubicBezTo>
                      <a:cubicBezTo>
                        <a:pt x="129" y="121"/>
                        <a:pt x="132" y="118"/>
                        <a:pt x="134" y="115"/>
                      </a:cubicBezTo>
                      <a:cubicBezTo>
                        <a:pt x="143" y="103"/>
                        <a:pt x="148" y="89"/>
                        <a:pt x="148" y="72"/>
                      </a:cubicBezTo>
                      <a:cubicBezTo>
                        <a:pt x="148" y="32"/>
                        <a:pt x="115" y="0"/>
                        <a:pt x="74" y="0"/>
                      </a:cubicBezTo>
                      <a:close/>
                      <a:moveTo>
                        <a:pt x="48" y="120"/>
                      </a:moveTo>
                      <a:cubicBezTo>
                        <a:pt x="77" y="77"/>
                        <a:pt x="77" y="77"/>
                        <a:pt x="77" y="77"/>
                      </a:cubicBezTo>
                      <a:cubicBezTo>
                        <a:pt x="50" y="64"/>
                        <a:pt x="50" y="64"/>
                        <a:pt x="50" y="64"/>
                      </a:cubicBezTo>
                      <a:cubicBezTo>
                        <a:pt x="103" y="20"/>
                        <a:pt x="103" y="20"/>
                        <a:pt x="103" y="20"/>
                      </a:cubicBezTo>
                      <a:cubicBezTo>
                        <a:pt x="78" y="59"/>
                        <a:pt x="78" y="59"/>
                        <a:pt x="78" y="59"/>
                      </a:cubicBezTo>
                      <a:cubicBezTo>
                        <a:pt x="104" y="73"/>
                        <a:pt x="104" y="73"/>
                        <a:pt x="104" y="73"/>
                      </a:cubicBezTo>
                      <a:lnTo>
                        <a:pt x="48" y="1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53" name="Freeform 7">
                  <a:extLst>
                    <a:ext uri="{FF2B5EF4-FFF2-40B4-BE49-F238E27FC236}">
                      <a16:creationId xmlns:a16="http://schemas.microsoft.com/office/drawing/2014/main" id="{FCA105BD-EF9A-4367-9A95-4F3B6F532F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83" y="3443"/>
                  <a:ext cx="113" cy="55"/>
                </a:xfrm>
                <a:custGeom>
                  <a:avLst/>
                  <a:gdLst>
                    <a:gd name="T0" fmla="*/ 74 w 80"/>
                    <a:gd name="T1" fmla="*/ 0 h 39"/>
                    <a:gd name="T2" fmla="*/ 8 w 80"/>
                    <a:gd name="T3" fmla="*/ 0 h 39"/>
                    <a:gd name="T4" fmla="*/ 0 w 80"/>
                    <a:gd name="T5" fmla="*/ 8 h 39"/>
                    <a:gd name="T6" fmla="*/ 0 w 80"/>
                    <a:gd name="T7" fmla="*/ 32 h 39"/>
                    <a:gd name="T8" fmla="*/ 8 w 80"/>
                    <a:gd name="T9" fmla="*/ 39 h 39"/>
                    <a:gd name="T10" fmla="*/ 74 w 80"/>
                    <a:gd name="T11" fmla="*/ 39 h 39"/>
                    <a:gd name="T12" fmla="*/ 80 w 80"/>
                    <a:gd name="T13" fmla="*/ 32 h 39"/>
                    <a:gd name="T14" fmla="*/ 80 w 80"/>
                    <a:gd name="T15" fmla="*/ 8 h 39"/>
                    <a:gd name="T16" fmla="*/ 74 w 80"/>
                    <a:gd name="T17" fmla="*/ 0 h 39"/>
                    <a:gd name="T18" fmla="*/ 12 w 80"/>
                    <a:gd name="T19" fmla="*/ 33 h 39"/>
                    <a:gd name="T20" fmla="*/ 8 w 80"/>
                    <a:gd name="T21" fmla="*/ 33 h 39"/>
                    <a:gd name="T22" fmla="*/ 6 w 80"/>
                    <a:gd name="T23" fmla="*/ 32 h 39"/>
                    <a:gd name="T24" fmla="*/ 6 w 80"/>
                    <a:gd name="T25" fmla="*/ 8 h 39"/>
                    <a:gd name="T26" fmla="*/ 8 w 80"/>
                    <a:gd name="T27" fmla="*/ 6 h 39"/>
                    <a:gd name="T28" fmla="*/ 12 w 80"/>
                    <a:gd name="T29" fmla="*/ 6 h 39"/>
                    <a:gd name="T30" fmla="*/ 10 w 80"/>
                    <a:gd name="T31" fmla="*/ 8 h 39"/>
                    <a:gd name="T32" fmla="*/ 10 w 80"/>
                    <a:gd name="T33" fmla="*/ 32 h 39"/>
                    <a:gd name="T34" fmla="*/ 12 w 80"/>
                    <a:gd name="T35" fmla="*/ 3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39">
                      <a:moveTo>
                        <a:pt x="74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3" y="39"/>
                        <a:pt x="8" y="39"/>
                      </a:cubicBezTo>
                      <a:cubicBezTo>
                        <a:pt x="74" y="39"/>
                        <a:pt x="74" y="39"/>
                        <a:pt x="74" y="39"/>
                      </a:cubicBezTo>
                      <a:cubicBezTo>
                        <a:pt x="77" y="39"/>
                        <a:pt x="80" y="36"/>
                        <a:pt x="80" y="32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0" y="4"/>
                        <a:pt x="77" y="0"/>
                        <a:pt x="74" y="0"/>
                      </a:cubicBezTo>
                      <a:close/>
                      <a:moveTo>
                        <a:pt x="12" y="33"/>
                      </a:move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7" y="33"/>
                        <a:pt x="6" y="33"/>
                        <a:pt x="6" y="32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7"/>
                        <a:pt x="7" y="6"/>
                        <a:pt x="8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0" y="7"/>
                        <a:pt x="10" y="8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3"/>
                        <a:pt x="11" y="33"/>
                        <a:pt x="12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</p:grpSp>
        </p:grp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B61CD54C-6F12-4127-A3CD-AFAD9ED8C05F}"/>
                </a:ext>
              </a:extLst>
            </p:cNvPr>
            <p:cNvSpPr txBox="1"/>
            <p:nvPr/>
          </p:nvSpPr>
          <p:spPr>
            <a:xfrm>
              <a:off x="6251095" y="4061949"/>
              <a:ext cx="1764000" cy="895117"/>
            </a:xfrm>
            <a:prstGeom prst="rect">
              <a:avLst/>
            </a:prstGeom>
            <a:noFill/>
          </p:spPr>
          <p:txBody>
            <a:bodyPr wrap="square" lIns="32659" rIns="32659" rtlCol="0">
              <a:spAutoFit/>
            </a:bodyPr>
            <a:lstStyle/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Promotion of national developments</a:t>
              </a:r>
            </a:p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Rebuilding a culture of innovation in Germany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A42DA86E-E064-4B58-B22C-104FF75C316E}"/>
                </a:ext>
              </a:extLst>
            </p:cNvPr>
            <p:cNvGrpSpPr/>
            <p:nvPr/>
          </p:nvGrpSpPr>
          <p:grpSpPr>
            <a:xfrm>
              <a:off x="6338799" y="5347852"/>
              <a:ext cx="1588592" cy="1051544"/>
              <a:chOff x="8572411" y="5770109"/>
              <a:chExt cx="1588592" cy="1051544"/>
            </a:xfrm>
          </p:grpSpPr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C3D9CD54-460F-42AE-89CA-C9650C7F3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572411" y="5770109"/>
                <a:ext cx="1588592" cy="1051544"/>
              </a:xfrm>
              <a:prstGeom prst="rect">
                <a:avLst/>
              </a:prstGeom>
            </p:spPr>
          </p:pic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C57A128E-525C-47D4-AAEB-32C123E0DC3A}"/>
                  </a:ext>
                </a:extLst>
              </p:cNvPr>
              <p:cNvSpPr txBox="1"/>
              <p:nvPr/>
            </p:nvSpPr>
            <p:spPr>
              <a:xfrm>
                <a:off x="8667285" y="5915513"/>
                <a:ext cx="1348158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829544">
                  <a:spcAft>
                    <a:spcPts val="544"/>
                  </a:spcAft>
                  <a:buSzPct val="80000"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rPr>
                  <a:t>e.g., Cyber Innovation Hub</a:t>
                </a:r>
                <a:r>
                  <a:rPr lang="en-US" sz="1050" dirty="0">
                    <a:solidFill>
                      <a:prstClr val="black"/>
                    </a:solidFill>
                    <a:latin typeface="BundesSans Regular"/>
                  </a:rPr>
                  <a:t>, Cyber 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rPr>
                  <a:t>Agency </a:t>
                </a:r>
                <a:endPara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  <p:sp>
            <p:nvSpPr>
              <p:cNvPr id="48" name="Freeform 109">
                <a:extLst>
                  <a:ext uri="{FF2B5EF4-FFF2-40B4-BE49-F238E27FC236}">
                    <a16:creationId xmlns:a16="http://schemas.microsoft.com/office/drawing/2014/main" id="{5D2CF751-119F-43BF-BBA1-20291408F84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9893800" y="6365453"/>
                <a:ext cx="189129" cy="233462"/>
              </a:xfrm>
              <a:custGeom>
                <a:avLst/>
                <a:gdLst>
                  <a:gd name="T0" fmla="*/ 30 w 68"/>
                  <a:gd name="T1" fmla="*/ 73 h 73"/>
                  <a:gd name="T2" fmla="*/ 37 w 68"/>
                  <a:gd name="T3" fmla="*/ 70 h 73"/>
                  <a:gd name="T4" fmla="*/ 34 w 68"/>
                  <a:gd name="T5" fmla="*/ 16 h 73"/>
                  <a:gd name="T6" fmla="*/ 46 w 68"/>
                  <a:gd name="T7" fmla="*/ 51 h 73"/>
                  <a:gd name="T8" fmla="*/ 27 w 68"/>
                  <a:gd name="T9" fmla="*/ 60 h 73"/>
                  <a:gd name="T10" fmla="*/ 15 w 68"/>
                  <a:gd name="T11" fmla="*/ 39 h 73"/>
                  <a:gd name="T12" fmla="*/ 39 w 68"/>
                  <a:gd name="T13" fmla="*/ 55 h 73"/>
                  <a:gd name="T14" fmla="*/ 47 w 68"/>
                  <a:gd name="T15" fmla="*/ 38 h 73"/>
                  <a:gd name="T16" fmla="*/ 20 w 68"/>
                  <a:gd name="T17" fmla="*/ 38 h 73"/>
                  <a:gd name="T18" fmla="*/ 28 w 68"/>
                  <a:gd name="T19" fmla="*/ 55 h 73"/>
                  <a:gd name="T20" fmla="*/ 30 w 68"/>
                  <a:gd name="T21" fmla="*/ 47 h 73"/>
                  <a:gd name="T22" fmla="*/ 27 w 68"/>
                  <a:gd name="T23" fmla="*/ 38 h 73"/>
                  <a:gd name="T24" fmla="*/ 29 w 68"/>
                  <a:gd name="T25" fmla="*/ 33 h 73"/>
                  <a:gd name="T26" fmla="*/ 38 w 68"/>
                  <a:gd name="T27" fmla="*/ 33 h 73"/>
                  <a:gd name="T28" fmla="*/ 40 w 68"/>
                  <a:gd name="T29" fmla="*/ 38 h 73"/>
                  <a:gd name="T30" fmla="*/ 37 w 68"/>
                  <a:gd name="T31" fmla="*/ 55 h 73"/>
                  <a:gd name="T32" fmla="*/ 33 w 68"/>
                  <a:gd name="T33" fmla="*/ 55 h 73"/>
                  <a:gd name="T34" fmla="*/ 35 w 68"/>
                  <a:gd name="T35" fmla="*/ 46 h 73"/>
                  <a:gd name="T36" fmla="*/ 36 w 68"/>
                  <a:gd name="T37" fmla="*/ 35 h 73"/>
                  <a:gd name="T38" fmla="*/ 32 w 68"/>
                  <a:gd name="T39" fmla="*/ 35 h 73"/>
                  <a:gd name="T40" fmla="*/ 32 w 68"/>
                  <a:gd name="T41" fmla="*/ 46 h 73"/>
                  <a:gd name="T42" fmla="*/ 40 w 68"/>
                  <a:gd name="T43" fmla="*/ 65 h 73"/>
                  <a:gd name="T44" fmla="*/ 27 w 68"/>
                  <a:gd name="T45" fmla="*/ 61 h 73"/>
                  <a:gd name="T46" fmla="*/ 40 w 68"/>
                  <a:gd name="T47" fmla="*/ 65 h 73"/>
                  <a:gd name="T48" fmla="*/ 2 w 68"/>
                  <a:gd name="T49" fmla="*/ 37 h 73"/>
                  <a:gd name="T50" fmla="*/ 8 w 68"/>
                  <a:gd name="T51" fmla="*/ 31 h 73"/>
                  <a:gd name="T52" fmla="*/ 39 w 68"/>
                  <a:gd name="T53" fmla="*/ 69 h 73"/>
                  <a:gd name="T54" fmla="*/ 28 w 68"/>
                  <a:gd name="T55" fmla="*/ 65 h 73"/>
                  <a:gd name="T56" fmla="*/ 39 w 68"/>
                  <a:gd name="T57" fmla="*/ 69 h 73"/>
                  <a:gd name="T58" fmla="*/ 54 w 68"/>
                  <a:gd name="T59" fmla="*/ 18 h 73"/>
                  <a:gd name="T60" fmla="*/ 54 w 68"/>
                  <a:gd name="T61" fmla="*/ 10 h 73"/>
                  <a:gd name="T62" fmla="*/ 50 w 68"/>
                  <a:gd name="T63" fmla="*/ 14 h 73"/>
                  <a:gd name="T64" fmla="*/ 59 w 68"/>
                  <a:gd name="T65" fmla="*/ 31 h 73"/>
                  <a:gd name="T66" fmla="*/ 65 w 68"/>
                  <a:gd name="T67" fmla="*/ 37 h 73"/>
                  <a:gd name="T68" fmla="*/ 59 w 68"/>
                  <a:gd name="T69" fmla="*/ 31 h 73"/>
                  <a:gd name="T70" fmla="*/ 18 w 68"/>
                  <a:gd name="T71" fmla="*/ 14 h 73"/>
                  <a:gd name="T72" fmla="*/ 13 w 68"/>
                  <a:gd name="T73" fmla="*/ 10 h 73"/>
                  <a:gd name="T74" fmla="*/ 13 w 68"/>
                  <a:gd name="T75" fmla="*/ 10 h 73"/>
                  <a:gd name="T76" fmla="*/ 9 w 68"/>
                  <a:gd name="T77" fmla="*/ 14 h 73"/>
                  <a:gd name="T78" fmla="*/ 14 w 68"/>
                  <a:gd name="T79" fmla="*/ 18 h 73"/>
                  <a:gd name="T80" fmla="*/ 31 w 68"/>
                  <a:gd name="T81" fmla="*/ 9 h 73"/>
                  <a:gd name="T82" fmla="*/ 37 w 68"/>
                  <a:gd name="T83" fmla="*/ 3 h 73"/>
                  <a:gd name="T84" fmla="*/ 31 w 68"/>
                  <a:gd name="T85" fmla="*/ 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73">
                    <a:moveTo>
                      <a:pt x="37" y="73"/>
                    </a:moveTo>
                    <a:cubicBezTo>
                      <a:pt x="30" y="73"/>
                      <a:pt x="30" y="73"/>
                      <a:pt x="30" y="73"/>
                    </a:cubicBezTo>
                    <a:cubicBezTo>
                      <a:pt x="27" y="73"/>
                      <a:pt x="27" y="70"/>
                      <a:pt x="30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0" y="70"/>
                      <a:pt x="40" y="73"/>
                      <a:pt x="37" y="73"/>
                    </a:cubicBezTo>
                    <a:close/>
                    <a:moveTo>
                      <a:pt x="34" y="16"/>
                    </a:moveTo>
                    <a:cubicBezTo>
                      <a:pt x="44" y="16"/>
                      <a:pt x="53" y="24"/>
                      <a:pt x="53" y="35"/>
                    </a:cubicBezTo>
                    <a:cubicBezTo>
                      <a:pt x="53" y="44"/>
                      <a:pt x="48" y="44"/>
                      <a:pt x="46" y="51"/>
                    </a:cubicBezTo>
                    <a:cubicBezTo>
                      <a:pt x="45" y="54"/>
                      <a:pt x="45" y="60"/>
                      <a:pt x="4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3" y="60"/>
                      <a:pt x="23" y="53"/>
                      <a:pt x="21" y="51"/>
                    </a:cubicBezTo>
                    <a:cubicBezTo>
                      <a:pt x="20" y="46"/>
                      <a:pt x="16" y="44"/>
                      <a:pt x="15" y="39"/>
                    </a:cubicBezTo>
                    <a:cubicBezTo>
                      <a:pt x="12" y="27"/>
                      <a:pt x="21" y="16"/>
                      <a:pt x="34" y="16"/>
                    </a:cubicBezTo>
                    <a:close/>
                    <a:moveTo>
                      <a:pt x="39" y="55"/>
                    </a:moveTo>
                    <a:cubicBezTo>
                      <a:pt x="40" y="54"/>
                      <a:pt x="40" y="53"/>
                      <a:pt x="40" y="52"/>
                    </a:cubicBezTo>
                    <a:cubicBezTo>
                      <a:pt x="42" y="45"/>
                      <a:pt x="46" y="43"/>
                      <a:pt x="47" y="38"/>
                    </a:cubicBezTo>
                    <a:cubicBezTo>
                      <a:pt x="49" y="29"/>
                      <a:pt x="43" y="21"/>
                      <a:pt x="34" y="21"/>
                    </a:cubicBezTo>
                    <a:cubicBezTo>
                      <a:pt x="25" y="21"/>
                      <a:pt x="18" y="29"/>
                      <a:pt x="20" y="38"/>
                    </a:cubicBezTo>
                    <a:cubicBezTo>
                      <a:pt x="21" y="43"/>
                      <a:pt x="25" y="45"/>
                      <a:pt x="27" y="52"/>
                    </a:cubicBezTo>
                    <a:cubicBezTo>
                      <a:pt x="27" y="53"/>
                      <a:pt x="28" y="54"/>
                      <a:pt x="28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2"/>
                      <a:pt x="30" y="49"/>
                      <a:pt x="30" y="47"/>
                    </a:cubicBezTo>
                    <a:cubicBezTo>
                      <a:pt x="30" y="44"/>
                      <a:pt x="29" y="41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2" y="32"/>
                      <a:pt x="33" y="32"/>
                    </a:cubicBezTo>
                    <a:cubicBezTo>
                      <a:pt x="35" y="32"/>
                      <a:pt x="36" y="32"/>
                      <a:pt x="38" y="33"/>
                    </a:cubicBezTo>
                    <a:cubicBezTo>
                      <a:pt x="40" y="34"/>
                      <a:pt x="41" y="35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41"/>
                      <a:pt x="38" y="44"/>
                      <a:pt x="37" y="47"/>
                    </a:cubicBezTo>
                    <a:cubicBezTo>
                      <a:pt x="37" y="49"/>
                      <a:pt x="37" y="52"/>
                      <a:pt x="37" y="55"/>
                    </a:cubicBezTo>
                    <a:cubicBezTo>
                      <a:pt x="39" y="55"/>
                      <a:pt x="39" y="55"/>
                      <a:pt x="39" y="55"/>
                    </a:cubicBezTo>
                    <a:close/>
                    <a:moveTo>
                      <a:pt x="33" y="55"/>
                    </a:move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2"/>
                      <a:pt x="35" y="49"/>
                      <a:pt x="35" y="46"/>
                    </a:cubicBezTo>
                    <a:cubicBezTo>
                      <a:pt x="35" y="43"/>
                      <a:pt x="36" y="41"/>
                      <a:pt x="38" y="37"/>
                    </a:cubicBezTo>
                    <a:cubicBezTo>
                      <a:pt x="37" y="36"/>
                      <a:pt x="37" y="35"/>
                      <a:pt x="36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3" y="35"/>
                      <a:pt x="32" y="35"/>
                      <a:pt x="32" y="35"/>
                    </a:cubicBezTo>
                    <a:cubicBezTo>
                      <a:pt x="31" y="35"/>
                      <a:pt x="30" y="36"/>
                      <a:pt x="30" y="37"/>
                    </a:cubicBezTo>
                    <a:cubicBezTo>
                      <a:pt x="31" y="41"/>
                      <a:pt x="32" y="44"/>
                      <a:pt x="32" y="46"/>
                    </a:cubicBezTo>
                    <a:cubicBezTo>
                      <a:pt x="33" y="49"/>
                      <a:pt x="33" y="52"/>
                      <a:pt x="33" y="55"/>
                    </a:cubicBezTo>
                    <a:close/>
                    <a:moveTo>
                      <a:pt x="40" y="65"/>
                    </a:moveTo>
                    <a:cubicBezTo>
                      <a:pt x="27" y="65"/>
                      <a:pt x="27" y="65"/>
                      <a:pt x="27" y="65"/>
                    </a:cubicBezTo>
                    <a:cubicBezTo>
                      <a:pt x="25" y="65"/>
                      <a:pt x="25" y="61"/>
                      <a:pt x="27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2" y="61"/>
                      <a:pt x="42" y="65"/>
                      <a:pt x="40" y="65"/>
                    </a:cubicBezTo>
                    <a:close/>
                    <a:moveTo>
                      <a:pt x="8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0" y="37"/>
                      <a:pt x="0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1" y="31"/>
                      <a:pt x="11" y="37"/>
                      <a:pt x="8" y="37"/>
                    </a:cubicBezTo>
                    <a:close/>
                    <a:moveTo>
                      <a:pt x="39" y="69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26" y="69"/>
                      <a:pt x="26" y="65"/>
                      <a:pt x="28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1" y="65"/>
                      <a:pt x="41" y="69"/>
                      <a:pt x="39" y="69"/>
                    </a:cubicBezTo>
                    <a:close/>
                    <a:moveTo>
                      <a:pt x="50" y="14"/>
                    </a:moveTo>
                    <a:cubicBezTo>
                      <a:pt x="48" y="16"/>
                      <a:pt x="52" y="20"/>
                      <a:pt x="54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2"/>
                      <a:pt x="56" y="8"/>
                      <a:pt x="54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59" y="31"/>
                    </a:moveTo>
                    <a:cubicBezTo>
                      <a:pt x="65" y="31"/>
                      <a:pt x="65" y="31"/>
                      <a:pt x="65" y="31"/>
                    </a:cubicBezTo>
                    <a:cubicBezTo>
                      <a:pt x="68" y="31"/>
                      <a:pt x="68" y="37"/>
                      <a:pt x="65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7" y="31"/>
                      <a:pt x="59" y="31"/>
                    </a:cubicBezTo>
                    <a:close/>
                    <a:moveTo>
                      <a:pt x="14" y="18"/>
                    </a:moveTo>
                    <a:cubicBezTo>
                      <a:pt x="15" y="20"/>
                      <a:pt x="19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8"/>
                      <a:pt x="7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lose/>
                    <a:moveTo>
                      <a:pt x="31" y="9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1" y="0"/>
                      <a:pt x="37" y="0"/>
                      <a:pt x="37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1"/>
                      <a:pt x="31" y="11"/>
                      <a:pt x="31" y="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030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</p:grp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31B3BB75-457C-43A3-8E8F-4723696E9737}"/>
              </a:ext>
            </a:extLst>
          </p:cNvPr>
          <p:cNvGrpSpPr/>
          <p:nvPr/>
        </p:nvGrpSpPr>
        <p:grpSpPr>
          <a:xfrm>
            <a:off x="4194623" y="3033046"/>
            <a:ext cx="1836000" cy="3308136"/>
            <a:chOff x="4194623" y="3033046"/>
            <a:chExt cx="1836000" cy="3308136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CA8A304D-FF24-414A-8457-82228605A035}"/>
                </a:ext>
              </a:extLst>
            </p:cNvPr>
            <p:cNvSpPr txBox="1"/>
            <p:nvPr/>
          </p:nvSpPr>
          <p:spPr bwMode="gray">
            <a:xfrm>
              <a:off x="4194623" y="3603831"/>
              <a:ext cx="18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481"/>
                </a:buClr>
                <a:buSzTx/>
                <a:buFontTx/>
                <a:buNone/>
                <a:tabLst/>
                <a:defRPr/>
              </a:pPr>
              <a:r>
                <a:rPr lang="de-DE" sz="1400" b="1" dirty="0" err="1">
                  <a:solidFill>
                    <a:prstClr val="black"/>
                  </a:solidFill>
                  <a:latin typeface="BundesSans Regular"/>
                </a:rPr>
                <a:t>Maintain</a:t>
              </a:r>
              <a:r>
                <a:rPr lang="de-DE" sz="1400" b="1" dirty="0">
                  <a:solidFill>
                    <a:prstClr val="black"/>
                  </a:solidFill>
                  <a:latin typeface="BundesSans Regular"/>
                </a:rPr>
                <a:t> Core-C2-Capabilities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5957F2BB-06D8-4000-BA89-F59AD9B81143}"/>
                </a:ext>
              </a:extLst>
            </p:cNvPr>
            <p:cNvGrpSpPr/>
            <p:nvPr/>
          </p:nvGrpSpPr>
          <p:grpSpPr>
            <a:xfrm>
              <a:off x="4867823" y="3033046"/>
              <a:ext cx="489600" cy="489878"/>
              <a:chOff x="4779555" y="3033046"/>
              <a:chExt cx="489600" cy="489878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DEE7ADEC-5926-4F1D-B2F5-E7E1CABA6007}"/>
                  </a:ext>
                </a:extLst>
              </p:cNvPr>
              <p:cNvSpPr/>
              <p:nvPr/>
            </p:nvSpPr>
            <p:spPr bwMode="gray">
              <a:xfrm rot="5400000">
                <a:off x="4779416" y="3033185"/>
                <a:ext cx="489878" cy="489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64000">
                    <a:srgbClr val="002060">
                      <a:lumMod val="90000"/>
                      <a:lumOff val="10000"/>
                    </a:srgbClr>
                  </a:gs>
                  <a:gs pos="100000">
                    <a:schemeClr val="accent1">
                      <a:lumMod val="80000"/>
                      <a:lumOff val="2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1800" b="1" dirty="0">
                  <a:solidFill>
                    <a:schemeClr val="bg1"/>
                  </a:solidFill>
                  <a:latin typeface="BundesSans Regular"/>
                </a:endParaRPr>
              </a:p>
            </p:txBody>
          </p:sp>
          <p:grpSp>
            <p:nvGrpSpPr>
              <p:cNvPr id="63" name="METRO ICON - checklist">
                <a:extLst>
                  <a:ext uri="{FF2B5EF4-FFF2-40B4-BE49-F238E27FC236}">
                    <a16:creationId xmlns:a16="http://schemas.microsoft.com/office/drawing/2014/main" id="{0D2099DB-1BF9-4332-B697-B28192EC9EF5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875295" y="3109857"/>
                <a:ext cx="297842" cy="293927"/>
                <a:chOff x="701218" y="3421798"/>
                <a:chExt cx="419463" cy="490655"/>
              </a:xfrm>
              <a:solidFill>
                <a:schemeClr val="bg1"/>
              </a:solidFill>
            </p:grpSpPr>
            <p:sp>
              <p:nvSpPr>
                <p:cNvPr id="64" name="Freeform 19">
                  <a:extLst>
                    <a:ext uri="{FF2B5EF4-FFF2-40B4-BE49-F238E27FC236}">
                      <a16:creationId xmlns:a16="http://schemas.microsoft.com/office/drawing/2014/main" id="{BA72F67B-4086-4B89-85C9-D693695EC6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01218" y="3421798"/>
                  <a:ext cx="419463" cy="490655"/>
                </a:xfrm>
                <a:custGeom>
                  <a:avLst/>
                  <a:gdLst>
                    <a:gd name="T0" fmla="*/ 306 w 306"/>
                    <a:gd name="T1" fmla="*/ 357 h 357"/>
                    <a:gd name="T2" fmla="*/ 0 w 306"/>
                    <a:gd name="T3" fmla="*/ 357 h 357"/>
                    <a:gd name="T4" fmla="*/ 0 w 306"/>
                    <a:gd name="T5" fmla="*/ 28 h 357"/>
                    <a:gd name="T6" fmla="*/ 5 w 306"/>
                    <a:gd name="T7" fmla="*/ 28 h 357"/>
                    <a:gd name="T8" fmla="*/ 49 w 306"/>
                    <a:gd name="T9" fmla="*/ 28 h 357"/>
                    <a:gd name="T10" fmla="*/ 74 w 306"/>
                    <a:gd name="T11" fmla="*/ 18 h 357"/>
                    <a:gd name="T12" fmla="*/ 88 w 306"/>
                    <a:gd name="T13" fmla="*/ 3 h 357"/>
                    <a:gd name="T14" fmla="*/ 94 w 306"/>
                    <a:gd name="T15" fmla="*/ 1 h 357"/>
                    <a:gd name="T16" fmla="*/ 211 w 306"/>
                    <a:gd name="T17" fmla="*/ 1 h 357"/>
                    <a:gd name="T18" fmla="*/ 217 w 306"/>
                    <a:gd name="T19" fmla="*/ 3 h 357"/>
                    <a:gd name="T20" fmla="*/ 232 w 306"/>
                    <a:gd name="T21" fmla="*/ 18 h 357"/>
                    <a:gd name="T22" fmla="*/ 257 w 306"/>
                    <a:gd name="T23" fmla="*/ 28 h 357"/>
                    <a:gd name="T24" fmla="*/ 301 w 306"/>
                    <a:gd name="T25" fmla="*/ 28 h 357"/>
                    <a:gd name="T26" fmla="*/ 306 w 306"/>
                    <a:gd name="T27" fmla="*/ 28 h 357"/>
                    <a:gd name="T28" fmla="*/ 306 w 306"/>
                    <a:gd name="T29" fmla="*/ 357 h 357"/>
                    <a:gd name="T30" fmla="*/ 270 w 306"/>
                    <a:gd name="T31" fmla="*/ 322 h 357"/>
                    <a:gd name="T32" fmla="*/ 270 w 306"/>
                    <a:gd name="T33" fmla="*/ 62 h 357"/>
                    <a:gd name="T34" fmla="*/ 221 w 306"/>
                    <a:gd name="T35" fmla="*/ 63 h 357"/>
                    <a:gd name="T36" fmla="*/ 217 w 306"/>
                    <a:gd name="T37" fmla="*/ 65 h 357"/>
                    <a:gd name="T38" fmla="*/ 200 w 306"/>
                    <a:gd name="T39" fmla="*/ 81 h 357"/>
                    <a:gd name="T40" fmla="*/ 194 w 306"/>
                    <a:gd name="T41" fmla="*/ 84 h 357"/>
                    <a:gd name="T42" fmla="*/ 113 w 306"/>
                    <a:gd name="T43" fmla="*/ 84 h 357"/>
                    <a:gd name="T44" fmla="*/ 107 w 306"/>
                    <a:gd name="T45" fmla="*/ 82 h 357"/>
                    <a:gd name="T46" fmla="*/ 91 w 306"/>
                    <a:gd name="T47" fmla="*/ 65 h 357"/>
                    <a:gd name="T48" fmla="*/ 84 w 306"/>
                    <a:gd name="T49" fmla="*/ 63 h 357"/>
                    <a:gd name="T50" fmla="*/ 39 w 306"/>
                    <a:gd name="T51" fmla="*/ 62 h 357"/>
                    <a:gd name="T52" fmla="*/ 34 w 306"/>
                    <a:gd name="T53" fmla="*/ 63 h 357"/>
                    <a:gd name="T54" fmla="*/ 34 w 306"/>
                    <a:gd name="T55" fmla="*/ 322 h 357"/>
                    <a:gd name="T56" fmla="*/ 270 w 306"/>
                    <a:gd name="T57" fmla="*/ 322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06" h="357">
                      <a:moveTo>
                        <a:pt x="306" y="357"/>
                      </a:moveTo>
                      <a:cubicBezTo>
                        <a:pt x="204" y="357"/>
                        <a:pt x="102" y="357"/>
                        <a:pt x="0" y="357"/>
                      </a:cubicBezTo>
                      <a:cubicBezTo>
                        <a:pt x="0" y="248"/>
                        <a:pt x="0" y="138"/>
                        <a:pt x="0" y="28"/>
                      </a:cubicBezTo>
                      <a:cubicBezTo>
                        <a:pt x="2" y="28"/>
                        <a:pt x="4" y="28"/>
                        <a:pt x="5" y="28"/>
                      </a:cubicBezTo>
                      <a:cubicBezTo>
                        <a:pt x="20" y="28"/>
                        <a:pt x="34" y="28"/>
                        <a:pt x="49" y="28"/>
                      </a:cubicBezTo>
                      <a:cubicBezTo>
                        <a:pt x="59" y="28"/>
                        <a:pt x="67" y="25"/>
                        <a:pt x="74" y="18"/>
                      </a:cubicBezTo>
                      <a:cubicBezTo>
                        <a:pt x="78" y="13"/>
                        <a:pt x="83" y="8"/>
                        <a:pt x="88" y="3"/>
                      </a:cubicBezTo>
                      <a:cubicBezTo>
                        <a:pt x="90" y="2"/>
                        <a:pt x="92" y="1"/>
                        <a:pt x="94" y="1"/>
                      </a:cubicBezTo>
                      <a:cubicBezTo>
                        <a:pt x="133" y="0"/>
                        <a:pt x="172" y="0"/>
                        <a:pt x="211" y="1"/>
                      </a:cubicBezTo>
                      <a:cubicBezTo>
                        <a:pt x="213" y="1"/>
                        <a:pt x="216" y="2"/>
                        <a:pt x="217" y="3"/>
                      </a:cubicBezTo>
                      <a:cubicBezTo>
                        <a:pt x="222" y="8"/>
                        <a:pt x="227" y="13"/>
                        <a:pt x="232" y="18"/>
                      </a:cubicBezTo>
                      <a:cubicBezTo>
                        <a:pt x="239" y="25"/>
                        <a:pt x="247" y="28"/>
                        <a:pt x="257" y="28"/>
                      </a:cubicBezTo>
                      <a:cubicBezTo>
                        <a:pt x="271" y="28"/>
                        <a:pt x="286" y="28"/>
                        <a:pt x="301" y="28"/>
                      </a:cubicBezTo>
                      <a:cubicBezTo>
                        <a:pt x="302" y="28"/>
                        <a:pt x="304" y="28"/>
                        <a:pt x="306" y="28"/>
                      </a:cubicBezTo>
                      <a:cubicBezTo>
                        <a:pt x="306" y="138"/>
                        <a:pt x="306" y="247"/>
                        <a:pt x="306" y="357"/>
                      </a:cubicBezTo>
                      <a:close/>
                      <a:moveTo>
                        <a:pt x="270" y="322"/>
                      </a:moveTo>
                      <a:cubicBezTo>
                        <a:pt x="270" y="235"/>
                        <a:pt x="270" y="149"/>
                        <a:pt x="270" y="62"/>
                      </a:cubicBezTo>
                      <a:cubicBezTo>
                        <a:pt x="254" y="62"/>
                        <a:pt x="238" y="62"/>
                        <a:pt x="221" y="63"/>
                      </a:cubicBezTo>
                      <a:cubicBezTo>
                        <a:pt x="220" y="63"/>
                        <a:pt x="218" y="64"/>
                        <a:pt x="217" y="65"/>
                      </a:cubicBezTo>
                      <a:cubicBezTo>
                        <a:pt x="211" y="70"/>
                        <a:pt x="206" y="76"/>
                        <a:pt x="200" y="81"/>
                      </a:cubicBezTo>
                      <a:cubicBezTo>
                        <a:pt x="198" y="83"/>
                        <a:pt x="196" y="84"/>
                        <a:pt x="194" y="84"/>
                      </a:cubicBezTo>
                      <a:cubicBezTo>
                        <a:pt x="167" y="84"/>
                        <a:pt x="140" y="84"/>
                        <a:pt x="113" y="84"/>
                      </a:cubicBezTo>
                      <a:cubicBezTo>
                        <a:pt x="111" y="84"/>
                        <a:pt x="109" y="83"/>
                        <a:pt x="107" y="82"/>
                      </a:cubicBezTo>
                      <a:cubicBezTo>
                        <a:pt x="102" y="76"/>
                        <a:pt x="97" y="71"/>
                        <a:pt x="91" y="65"/>
                      </a:cubicBezTo>
                      <a:cubicBezTo>
                        <a:pt x="89" y="64"/>
                        <a:pt x="87" y="63"/>
                        <a:pt x="84" y="63"/>
                      </a:cubicBezTo>
                      <a:cubicBezTo>
                        <a:pt x="69" y="62"/>
                        <a:pt x="54" y="62"/>
                        <a:pt x="39" y="62"/>
                      </a:cubicBezTo>
                      <a:cubicBezTo>
                        <a:pt x="37" y="62"/>
                        <a:pt x="36" y="63"/>
                        <a:pt x="34" y="63"/>
                      </a:cubicBezTo>
                      <a:cubicBezTo>
                        <a:pt x="34" y="149"/>
                        <a:pt x="34" y="236"/>
                        <a:pt x="34" y="322"/>
                      </a:cubicBezTo>
                      <a:cubicBezTo>
                        <a:pt x="113" y="322"/>
                        <a:pt x="191" y="322"/>
                        <a:pt x="270" y="3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DA1FAA2E-DCDF-48C9-AA69-E5D617CCF3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7803" y="3581500"/>
                  <a:ext cx="125070" cy="105827"/>
                </a:xfrm>
                <a:custGeom>
                  <a:avLst/>
                  <a:gdLst>
                    <a:gd name="T0" fmla="*/ 0 w 91"/>
                    <a:gd name="T1" fmla="*/ 39 h 78"/>
                    <a:gd name="T2" fmla="*/ 6 w 91"/>
                    <a:gd name="T3" fmla="*/ 34 h 78"/>
                    <a:gd name="T4" fmla="*/ 10 w 91"/>
                    <a:gd name="T5" fmla="*/ 34 h 78"/>
                    <a:gd name="T6" fmla="*/ 33 w 91"/>
                    <a:gd name="T7" fmla="*/ 47 h 78"/>
                    <a:gd name="T8" fmla="*/ 88 w 91"/>
                    <a:gd name="T9" fmla="*/ 0 h 78"/>
                    <a:gd name="T10" fmla="*/ 87 w 91"/>
                    <a:gd name="T11" fmla="*/ 9 h 78"/>
                    <a:gd name="T12" fmla="*/ 43 w 91"/>
                    <a:gd name="T13" fmla="*/ 66 h 78"/>
                    <a:gd name="T14" fmla="*/ 37 w 91"/>
                    <a:gd name="T15" fmla="*/ 77 h 78"/>
                    <a:gd name="T16" fmla="*/ 36 w 91"/>
                    <a:gd name="T17" fmla="*/ 78 h 78"/>
                    <a:gd name="T18" fmla="*/ 0 w 91"/>
                    <a:gd name="T19" fmla="*/ 3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78">
                      <a:moveTo>
                        <a:pt x="0" y="39"/>
                      </a:moveTo>
                      <a:cubicBezTo>
                        <a:pt x="2" y="37"/>
                        <a:pt x="4" y="35"/>
                        <a:pt x="6" y="34"/>
                      </a:cubicBezTo>
                      <a:cubicBezTo>
                        <a:pt x="7" y="33"/>
                        <a:pt x="9" y="33"/>
                        <a:pt x="10" y="34"/>
                      </a:cubicBezTo>
                      <a:cubicBezTo>
                        <a:pt x="18" y="38"/>
                        <a:pt x="25" y="42"/>
                        <a:pt x="33" y="47"/>
                      </a:cubicBezTo>
                      <a:cubicBezTo>
                        <a:pt x="49" y="29"/>
                        <a:pt x="67" y="12"/>
                        <a:pt x="88" y="0"/>
                      </a:cubicBezTo>
                      <a:cubicBezTo>
                        <a:pt x="91" y="3"/>
                        <a:pt x="91" y="6"/>
                        <a:pt x="87" y="9"/>
                      </a:cubicBezTo>
                      <a:cubicBezTo>
                        <a:pt x="69" y="25"/>
                        <a:pt x="55" y="45"/>
                        <a:pt x="43" y="66"/>
                      </a:cubicBezTo>
                      <a:cubicBezTo>
                        <a:pt x="41" y="70"/>
                        <a:pt x="39" y="74"/>
                        <a:pt x="37" y="77"/>
                      </a:cubicBezTo>
                      <a:cubicBezTo>
                        <a:pt x="37" y="77"/>
                        <a:pt x="36" y="78"/>
                        <a:pt x="36" y="78"/>
                      </a:cubicBezTo>
                      <a:cubicBezTo>
                        <a:pt x="24" y="65"/>
                        <a:pt x="12" y="52"/>
                        <a:pt x="0" y="3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66" name="Freeform 19">
                  <a:extLst>
                    <a:ext uri="{FF2B5EF4-FFF2-40B4-BE49-F238E27FC236}">
                      <a16:creationId xmlns:a16="http://schemas.microsoft.com/office/drawing/2014/main" id="{1EBFDAF0-B1BC-4176-BEF7-3B5D992651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7804" y="3708492"/>
                  <a:ext cx="125070" cy="107751"/>
                </a:xfrm>
                <a:custGeom>
                  <a:avLst/>
                  <a:gdLst>
                    <a:gd name="T0" fmla="*/ 88 w 91"/>
                    <a:gd name="T1" fmla="*/ 0 h 78"/>
                    <a:gd name="T2" fmla="*/ 87 w 91"/>
                    <a:gd name="T3" fmla="*/ 9 h 78"/>
                    <a:gd name="T4" fmla="*/ 43 w 91"/>
                    <a:gd name="T5" fmla="*/ 66 h 78"/>
                    <a:gd name="T6" fmla="*/ 36 w 91"/>
                    <a:gd name="T7" fmla="*/ 78 h 78"/>
                    <a:gd name="T8" fmla="*/ 0 w 91"/>
                    <a:gd name="T9" fmla="*/ 39 h 78"/>
                    <a:gd name="T10" fmla="*/ 5 w 91"/>
                    <a:gd name="T11" fmla="*/ 34 h 78"/>
                    <a:gd name="T12" fmla="*/ 10 w 91"/>
                    <a:gd name="T13" fmla="*/ 33 h 78"/>
                    <a:gd name="T14" fmla="*/ 28 w 91"/>
                    <a:gd name="T15" fmla="*/ 44 h 78"/>
                    <a:gd name="T16" fmla="*/ 33 w 91"/>
                    <a:gd name="T17" fmla="*/ 47 h 78"/>
                    <a:gd name="T18" fmla="*/ 88 w 91"/>
                    <a:gd name="T19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78">
                      <a:moveTo>
                        <a:pt x="88" y="0"/>
                      </a:moveTo>
                      <a:cubicBezTo>
                        <a:pt x="91" y="3"/>
                        <a:pt x="90" y="6"/>
                        <a:pt x="87" y="9"/>
                      </a:cubicBezTo>
                      <a:cubicBezTo>
                        <a:pt x="69" y="25"/>
                        <a:pt x="55" y="45"/>
                        <a:pt x="43" y="66"/>
                      </a:cubicBezTo>
                      <a:cubicBezTo>
                        <a:pt x="41" y="70"/>
                        <a:pt x="39" y="74"/>
                        <a:pt x="36" y="78"/>
                      </a:cubicBezTo>
                      <a:cubicBezTo>
                        <a:pt x="24" y="65"/>
                        <a:pt x="12" y="52"/>
                        <a:pt x="0" y="39"/>
                      </a:cubicBezTo>
                      <a:cubicBezTo>
                        <a:pt x="2" y="38"/>
                        <a:pt x="3" y="36"/>
                        <a:pt x="5" y="34"/>
                      </a:cubicBezTo>
                      <a:cubicBezTo>
                        <a:pt x="6" y="32"/>
                        <a:pt x="8" y="32"/>
                        <a:pt x="10" y="33"/>
                      </a:cubicBezTo>
                      <a:cubicBezTo>
                        <a:pt x="16" y="37"/>
                        <a:pt x="22" y="41"/>
                        <a:pt x="28" y="44"/>
                      </a:cubicBezTo>
                      <a:cubicBezTo>
                        <a:pt x="30" y="45"/>
                        <a:pt x="31" y="46"/>
                        <a:pt x="33" y="47"/>
                      </a:cubicBezTo>
                      <a:cubicBezTo>
                        <a:pt x="49" y="28"/>
                        <a:pt x="67" y="12"/>
                        <a:pt x="88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67" name="Freeform 19">
                  <a:extLst>
                    <a:ext uri="{FF2B5EF4-FFF2-40B4-BE49-F238E27FC236}">
                      <a16:creationId xmlns:a16="http://schemas.microsoft.com/office/drawing/2014/main" id="{837A0578-E441-4594-8ADF-7C7476FDF6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47506" y="3600740"/>
                  <a:ext cx="82739" cy="23090"/>
                </a:xfrm>
                <a:custGeom>
                  <a:avLst/>
                  <a:gdLst>
                    <a:gd name="T0" fmla="*/ 0 w 61"/>
                    <a:gd name="T1" fmla="*/ 17 h 17"/>
                    <a:gd name="T2" fmla="*/ 0 w 61"/>
                    <a:gd name="T3" fmla="*/ 0 h 17"/>
                    <a:gd name="T4" fmla="*/ 61 w 61"/>
                    <a:gd name="T5" fmla="*/ 0 h 17"/>
                    <a:gd name="T6" fmla="*/ 61 w 61"/>
                    <a:gd name="T7" fmla="*/ 17 h 17"/>
                    <a:gd name="T8" fmla="*/ 0 w 61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7">
                      <a:moveTo>
                        <a:pt x="0" y="17"/>
                      </a:moveTo>
                      <a:cubicBezTo>
                        <a:pt x="0" y="11"/>
                        <a:pt x="0" y="6"/>
                        <a:pt x="0" y="0"/>
                      </a:cubicBezTo>
                      <a:cubicBezTo>
                        <a:pt x="20" y="0"/>
                        <a:pt x="40" y="0"/>
                        <a:pt x="61" y="0"/>
                      </a:cubicBezTo>
                      <a:cubicBezTo>
                        <a:pt x="61" y="6"/>
                        <a:pt x="61" y="11"/>
                        <a:pt x="61" y="17"/>
                      </a:cubicBezTo>
                      <a:cubicBezTo>
                        <a:pt x="41" y="17"/>
                        <a:pt x="21" y="17"/>
                        <a:pt x="0" y="1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521F1C38-F717-43BD-924D-822C80E747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49429" y="3646918"/>
                  <a:ext cx="80814" cy="21165"/>
                </a:xfrm>
                <a:custGeom>
                  <a:avLst/>
                  <a:gdLst>
                    <a:gd name="T0" fmla="*/ 60 w 60"/>
                    <a:gd name="T1" fmla="*/ 0 h 16"/>
                    <a:gd name="T2" fmla="*/ 60 w 60"/>
                    <a:gd name="T3" fmla="*/ 16 h 16"/>
                    <a:gd name="T4" fmla="*/ 0 w 60"/>
                    <a:gd name="T5" fmla="*/ 16 h 16"/>
                    <a:gd name="T6" fmla="*/ 0 w 60"/>
                    <a:gd name="T7" fmla="*/ 0 h 16"/>
                    <a:gd name="T8" fmla="*/ 60 w 60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16">
                      <a:moveTo>
                        <a:pt x="60" y="0"/>
                      </a:moveTo>
                      <a:cubicBezTo>
                        <a:pt x="60" y="5"/>
                        <a:pt x="60" y="11"/>
                        <a:pt x="60" y="16"/>
                      </a:cubicBezTo>
                      <a:cubicBezTo>
                        <a:pt x="40" y="16"/>
                        <a:pt x="20" y="16"/>
                        <a:pt x="0" y="16"/>
                      </a:cubicBezTo>
                      <a:cubicBezTo>
                        <a:pt x="0" y="11"/>
                        <a:pt x="0" y="5"/>
                        <a:pt x="0" y="0"/>
                      </a:cubicBezTo>
                      <a:cubicBezTo>
                        <a:pt x="20" y="0"/>
                        <a:pt x="39" y="0"/>
                        <a:pt x="6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69" name="Freeform 19">
                  <a:extLst>
                    <a:ext uri="{FF2B5EF4-FFF2-40B4-BE49-F238E27FC236}">
                      <a16:creationId xmlns:a16="http://schemas.microsoft.com/office/drawing/2014/main" id="{2DCDA6CA-B787-4EBD-8CEB-791598B14CD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47501" y="3739276"/>
                  <a:ext cx="82739" cy="25013"/>
                </a:xfrm>
                <a:custGeom>
                  <a:avLst/>
                  <a:gdLst>
                    <a:gd name="T0" fmla="*/ 0 w 61"/>
                    <a:gd name="T1" fmla="*/ 0 h 17"/>
                    <a:gd name="T2" fmla="*/ 61 w 61"/>
                    <a:gd name="T3" fmla="*/ 0 h 17"/>
                    <a:gd name="T4" fmla="*/ 61 w 61"/>
                    <a:gd name="T5" fmla="*/ 17 h 17"/>
                    <a:gd name="T6" fmla="*/ 0 w 61"/>
                    <a:gd name="T7" fmla="*/ 17 h 17"/>
                    <a:gd name="T8" fmla="*/ 0 w 61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7">
                      <a:moveTo>
                        <a:pt x="0" y="0"/>
                      </a:moveTo>
                      <a:cubicBezTo>
                        <a:pt x="21" y="0"/>
                        <a:pt x="40" y="0"/>
                        <a:pt x="61" y="0"/>
                      </a:cubicBezTo>
                      <a:cubicBezTo>
                        <a:pt x="61" y="6"/>
                        <a:pt x="61" y="11"/>
                        <a:pt x="61" y="17"/>
                      </a:cubicBezTo>
                      <a:cubicBezTo>
                        <a:pt x="41" y="17"/>
                        <a:pt x="21" y="17"/>
                        <a:pt x="0" y="17"/>
                      </a:cubicBezTo>
                      <a:cubicBezTo>
                        <a:pt x="0" y="11"/>
                        <a:pt x="0" y="6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  <p:sp>
              <p:nvSpPr>
                <p:cNvPr id="70" name="Freeform 19">
                  <a:extLst>
                    <a:ext uri="{FF2B5EF4-FFF2-40B4-BE49-F238E27FC236}">
                      <a16:creationId xmlns:a16="http://schemas.microsoft.com/office/drawing/2014/main" id="{3CA8C9D3-DE82-40A4-8A28-24223E095B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49419" y="3785449"/>
                  <a:ext cx="80814" cy="21165"/>
                </a:xfrm>
                <a:custGeom>
                  <a:avLst/>
                  <a:gdLst>
                    <a:gd name="T0" fmla="*/ 60 w 60"/>
                    <a:gd name="T1" fmla="*/ 0 h 16"/>
                    <a:gd name="T2" fmla="*/ 60 w 60"/>
                    <a:gd name="T3" fmla="*/ 16 h 16"/>
                    <a:gd name="T4" fmla="*/ 0 w 60"/>
                    <a:gd name="T5" fmla="*/ 16 h 16"/>
                    <a:gd name="T6" fmla="*/ 0 w 60"/>
                    <a:gd name="T7" fmla="*/ 0 h 16"/>
                    <a:gd name="T8" fmla="*/ 60 w 60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16">
                      <a:moveTo>
                        <a:pt x="60" y="0"/>
                      </a:moveTo>
                      <a:cubicBezTo>
                        <a:pt x="60" y="6"/>
                        <a:pt x="60" y="11"/>
                        <a:pt x="60" y="16"/>
                      </a:cubicBezTo>
                      <a:cubicBezTo>
                        <a:pt x="40" y="16"/>
                        <a:pt x="20" y="16"/>
                        <a:pt x="0" y="16"/>
                      </a:cubicBezTo>
                      <a:cubicBezTo>
                        <a:pt x="0" y="11"/>
                        <a:pt x="0" y="6"/>
                        <a:pt x="0" y="0"/>
                      </a:cubicBezTo>
                      <a:cubicBezTo>
                        <a:pt x="20" y="0"/>
                        <a:pt x="39" y="0"/>
                        <a:pt x="6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endParaRPr>
                </a:p>
              </p:txBody>
            </p:sp>
          </p:grpSp>
        </p:grp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DA50B4DA-7EA6-4235-8231-45E85416C16F}"/>
                </a:ext>
              </a:extLst>
            </p:cNvPr>
            <p:cNvSpPr txBox="1"/>
            <p:nvPr/>
          </p:nvSpPr>
          <p:spPr>
            <a:xfrm>
              <a:off x="4230623" y="4061949"/>
              <a:ext cx="1764000" cy="895117"/>
            </a:xfrm>
            <a:prstGeom prst="rect">
              <a:avLst/>
            </a:prstGeom>
            <a:noFill/>
          </p:spPr>
          <p:txBody>
            <a:bodyPr wrap="square" lIns="32659" rIns="32659" rtlCol="0">
              <a:spAutoFit/>
            </a:bodyPr>
            <a:lstStyle/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Structuring of the Core-C2-Capabilities</a:t>
              </a:r>
            </a:p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BundesSans Regular"/>
                </a:rPr>
                <a:t>C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apacity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 to act in the event of defense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AB2BC888-2505-41B0-89D2-8030A153CF75}"/>
                </a:ext>
              </a:extLst>
            </p:cNvPr>
            <p:cNvGrpSpPr/>
            <p:nvPr/>
          </p:nvGrpSpPr>
          <p:grpSpPr>
            <a:xfrm>
              <a:off x="4318327" y="5289638"/>
              <a:ext cx="1588592" cy="1051544"/>
              <a:chOff x="11009441" y="5770109"/>
              <a:chExt cx="1588592" cy="1051544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8A0C9110-7592-4903-8BBC-FCBEF4BF83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009441" y="5770109"/>
                <a:ext cx="1588592" cy="1051544"/>
              </a:xfrm>
              <a:prstGeom prst="rect">
                <a:avLst/>
              </a:prstGeom>
            </p:spPr>
          </p:pic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6F0D570B-627F-403B-9B1A-2F7B8A77167B}"/>
                  </a:ext>
                </a:extLst>
              </p:cNvPr>
              <p:cNvSpPr txBox="1"/>
              <p:nvPr/>
            </p:nvSpPr>
            <p:spPr>
              <a:xfrm>
                <a:off x="11104315" y="5915514"/>
                <a:ext cx="1348158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295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44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rPr>
                  <a:t>e.g., strengthening redundancy and resilience of our IT </a:t>
                </a:r>
                <a:endPara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  <p:sp>
            <p:nvSpPr>
              <p:cNvPr id="61" name="Freeform 109">
                <a:extLst>
                  <a:ext uri="{FF2B5EF4-FFF2-40B4-BE49-F238E27FC236}">
                    <a16:creationId xmlns:a16="http://schemas.microsoft.com/office/drawing/2014/main" id="{CEB2FEA8-C971-45F7-AED9-D96EB54192C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2330830" y="6365454"/>
                <a:ext cx="189129" cy="233462"/>
              </a:xfrm>
              <a:custGeom>
                <a:avLst/>
                <a:gdLst>
                  <a:gd name="T0" fmla="*/ 30 w 68"/>
                  <a:gd name="T1" fmla="*/ 73 h 73"/>
                  <a:gd name="T2" fmla="*/ 37 w 68"/>
                  <a:gd name="T3" fmla="*/ 70 h 73"/>
                  <a:gd name="T4" fmla="*/ 34 w 68"/>
                  <a:gd name="T5" fmla="*/ 16 h 73"/>
                  <a:gd name="T6" fmla="*/ 46 w 68"/>
                  <a:gd name="T7" fmla="*/ 51 h 73"/>
                  <a:gd name="T8" fmla="*/ 27 w 68"/>
                  <a:gd name="T9" fmla="*/ 60 h 73"/>
                  <a:gd name="T10" fmla="*/ 15 w 68"/>
                  <a:gd name="T11" fmla="*/ 39 h 73"/>
                  <a:gd name="T12" fmla="*/ 39 w 68"/>
                  <a:gd name="T13" fmla="*/ 55 h 73"/>
                  <a:gd name="T14" fmla="*/ 47 w 68"/>
                  <a:gd name="T15" fmla="*/ 38 h 73"/>
                  <a:gd name="T16" fmla="*/ 20 w 68"/>
                  <a:gd name="T17" fmla="*/ 38 h 73"/>
                  <a:gd name="T18" fmla="*/ 28 w 68"/>
                  <a:gd name="T19" fmla="*/ 55 h 73"/>
                  <a:gd name="T20" fmla="*/ 30 w 68"/>
                  <a:gd name="T21" fmla="*/ 47 h 73"/>
                  <a:gd name="T22" fmla="*/ 27 w 68"/>
                  <a:gd name="T23" fmla="*/ 38 h 73"/>
                  <a:gd name="T24" fmla="*/ 29 w 68"/>
                  <a:gd name="T25" fmla="*/ 33 h 73"/>
                  <a:gd name="T26" fmla="*/ 38 w 68"/>
                  <a:gd name="T27" fmla="*/ 33 h 73"/>
                  <a:gd name="T28" fmla="*/ 40 w 68"/>
                  <a:gd name="T29" fmla="*/ 38 h 73"/>
                  <a:gd name="T30" fmla="*/ 37 w 68"/>
                  <a:gd name="T31" fmla="*/ 55 h 73"/>
                  <a:gd name="T32" fmla="*/ 33 w 68"/>
                  <a:gd name="T33" fmla="*/ 55 h 73"/>
                  <a:gd name="T34" fmla="*/ 35 w 68"/>
                  <a:gd name="T35" fmla="*/ 46 h 73"/>
                  <a:gd name="T36" fmla="*/ 36 w 68"/>
                  <a:gd name="T37" fmla="*/ 35 h 73"/>
                  <a:gd name="T38" fmla="*/ 32 w 68"/>
                  <a:gd name="T39" fmla="*/ 35 h 73"/>
                  <a:gd name="T40" fmla="*/ 32 w 68"/>
                  <a:gd name="T41" fmla="*/ 46 h 73"/>
                  <a:gd name="T42" fmla="*/ 40 w 68"/>
                  <a:gd name="T43" fmla="*/ 65 h 73"/>
                  <a:gd name="T44" fmla="*/ 27 w 68"/>
                  <a:gd name="T45" fmla="*/ 61 h 73"/>
                  <a:gd name="T46" fmla="*/ 40 w 68"/>
                  <a:gd name="T47" fmla="*/ 65 h 73"/>
                  <a:gd name="T48" fmla="*/ 2 w 68"/>
                  <a:gd name="T49" fmla="*/ 37 h 73"/>
                  <a:gd name="T50" fmla="*/ 8 w 68"/>
                  <a:gd name="T51" fmla="*/ 31 h 73"/>
                  <a:gd name="T52" fmla="*/ 39 w 68"/>
                  <a:gd name="T53" fmla="*/ 69 h 73"/>
                  <a:gd name="T54" fmla="*/ 28 w 68"/>
                  <a:gd name="T55" fmla="*/ 65 h 73"/>
                  <a:gd name="T56" fmla="*/ 39 w 68"/>
                  <a:gd name="T57" fmla="*/ 69 h 73"/>
                  <a:gd name="T58" fmla="*/ 54 w 68"/>
                  <a:gd name="T59" fmla="*/ 18 h 73"/>
                  <a:gd name="T60" fmla="*/ 54 w 68"/>
                  <a:gd name="T61" fmla="*/ 10 h 73"/>
                  <a:gd name="T62" fmla="*/ 50 w 68"/>
                  <a:gd name="T63" fmla="*/ 14 h 73"/>
                  <a:gd name="T64" fmla="*/ 59 w 68"/>
                  <a:gd name="T65" fmla="*/ 31 h 73"/>
                  <a:gd name="T66" fmla="*/ 65 w 68"/>
                  <a:gd name="T67" fmla="*/ 37 h 73"/>
                  <a:gd name="T68" fmla="*/ 59 w 68"/>
                  <a:gd name="T69" fmla="*/ 31 h 73"/>
                  <a:gd name="T70" fmla="*/ 18 w 68"/>
                  <a:gd name="T71" fmla="*/ 14 h 73"/>
                  <a:gd name="T72" fmla="*/ 13 w 68"/>
                  <a:gd name="T73" fmla="*/ 10 h 73"/>
                  <a:gd name="T74" fmla="*/ 13 w 68"/>
                  <a:gd name="T75" fmla="*/ 10 h 73"/>
                  <a:gd name="T76" fmla="*/ 9 w 68"/>
                  <a:gd name="T77" fmla="*/ 14 h 73"/>
                  <a:gd name="T78" fmla="*/ 14 w 68"/>
                  <a:gd name="T79" fmla="*/ 18 h 73"/>
                  <a:gd name="T80" fmla="*/ 31 w 68"/>
                  <a:gd name="T81" fmla="*/ 9 h 73"/>
                  <a:gd name="T82" fmla="*/ 37 w 68"/>
                  <a:gd name="T83" fmla="*/ 3 h 73"/>
                  <a:gd name="T84" fmla="*/ 31 w 68"/>
                  <a:gd name="T85" fmla="*/ 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73">
                    <a:moveTo>
                      <a:pt x="37" y="73"/>
                    </a:moveTo>
                    <a:cubicBezTo>
                      <a:pt x="30" y="73"/>
                      <a:pt x="30" y="73"/>
                      <a:pt x="30" y="73"/>
                    </a:cubicBezTo>
                    <a:cubicBezTo>
                      <a:pt x="27" y="73"/>
                      <a:pt x="27" y="70"/>
                      <a:pt x="30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0" y="70"/>
                      <a:pt x="40" y="73"/>
                      <a:pt x="37" y="73"/>
                    </a:cubicBezTo>
                    <a:close/>
                    <a:moveTo>
                      <a:pt x="34" y="16"/>
                    </a:moveTo>
                    <a:cubicBezTo>
                      <a:pt x="44" y="16"/>
                      <a:pt x="53" y="24"/>
                      <a:pt x="53" y="35"/>
                    </a:cubicBezTo>
                    <a:cubicBezTo>
                      <a:pt x="53" y="44"/>
                      <a:pt x="48" y="44"/>
                      <a:pt x="46" y="51"/>
                    </a:cubicBezTo>
                    <a:cubicBezTo>
                      <a:pt x="45" y="54"/>
                      <a:pt x="45" y="60"/>
                      <a:pt x="4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3" y="60"/>
                      <a:pt x="23" y="53"/>
                      <a:pt x="21" y="51"/>
                    </a:cubicBezTo>
                    <a:cubicBezTo>
                      <a:pt x="20" y="46"/>
                      <a:pt x="16" y="44"/>
                      <a:pt x="15" y="39"/>
                    </a:cubicBezTo>
                    <a:cubicBezTo>
                      <a:pt x="12" y="27"/>
                      <a:pt x="21" y="16"/>
                      <a:pt x="34" y="16"/>
                    </a:cubicBezTo>
                    <a:close/>
                    <a:moveTo>
                      <a:pt x="39" y="55"/>
                    </a:moveTo>
                    <a:cubicBezTo>
                      <a:pt x="40" y="54"/>
                      <a:pt x="40" y="53"/>
                      <a:pt x="40" y="52"/>
                    </a:cubicBezTo>
                    <a:cubicBezTo>
                      <a:pt x="42" y="45"/>
                      <a:pt x="46" y="43"/>
                      <a:pt x="47" y="38"/>
                    </a:cubicBezTo>
                    <a:cubicBezTo>
                      <a:pt x="49" y="29"/>
                      <a:pt x="43" y="21"/>
                      <a:pt x="34" y="21"/>
                    </a:cubicBezTo>
                    <a:cubicBezTo>
                      <a:pt x="25" y="21"/>
                      <a:pt x="18" y="29"/>
                      <a:pt x="20" y="38"/>
                    </a:cubicBezTo>
                    <a:cubicBezTo>
                      <a:pt x="21" y="43"/>
                      <a:pt x="25" y="45"/>
                      <a:pt x="27" y="52"/>
                    </a:cubicBezTo>
                    <a:cubicBezTo>
                      <a:pt x="27" y="53"/>
                      <a:pt x="28" y="54"/>
                      <a:pt x="28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2"/>
                      <a:pt x="30" y="49"/>
                      <a:pt x="30" y="47"/>
                    </a:cubicBezTo>
                    <a:cubicBezTo>
                      <a:pt x="30" y="44"/>
                      <a:pt x="29" y="41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2" y="32"/>
                      <a:pt x="33" y="32"/>
                    </a:cubicBezTo>
                    <a:cubicBezTo>
                      <a:pt x="35" y="32"/>
                      <a:pt x="36" y="32"/>
                      <a:pt x="38" y="33"/>
                    </a:cubicBezTo>
                    <a:cubicBezTo>
                      <a:pt x="40" y="34"/>
                      <a:pt x="41" y="35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41"/>
                      <a:pt x="38" y="44"/>
                      <a:pt x="37" y="47"/>
                    </a:cubicBezTo>
                    <a:cubicBezTo>
                      <a:pt x="37" y="49"/>
                      <a:pt x="37" y="52"/>
                      <a:pt x="37" y="55"/>
                    </a:cubicBezTo>
                    <a:cubicBezTo>
                      <a:pt x="39" y="55"/>
                      <a:pt x="39" y="55"/>
                      <a:pt x="39" y="55"/>
                    </a:cubicBezTo>
                    <a:close/>
                    <a:moveTo>
                      <a:pt x="33" y="55"/>
                    </a:move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2"/>
                      <a:pt x="35" y="49"/>
                      <a:pt x="35" y="46"/>
                    </a:cubicBezTo>
                    <a:cubicBezTo>
                      <a:pt x="35" y="43"/>
                      <a:pt x="36" y="41"/>
                      <a:pt x="38" y="37"/>
                    </a:cubicBezTo>
                    <a:cubicBezTo>
                      <a:pt x="37" y="36"/>
                      <a:pt x="37" y="35"/>
                      <a:pt x="36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3" y="35"/>
                      <a:pt x="32" y="35"/>
                      <a:pt x="32" y="35"/>
                    </a:cubicBezTo>
                    <a:cubicBezTo>
                      <a:pt x="31" y="35"/>
                      <a:pt x="30" y="36"/>
                      <a:pt x="30" y="37"/>
                    </a:cubicBezTo>
                    <a:cubicBezTo>
                      <a:pt x="31" y="41"/>
                      <a:pt x="32" y="44"/>
                      <a:pt x="32" y="46"/>
                    </a:cubicBezTo>
                    <a:cubicBezTo>
                      <a:pt x="33" y="49"/>
                      <a:pt x="33" y="52"/>
                      <a:pt x="33" y="55"/>
                    </a:cubicBezTo>
                    <a:close/>
                    <a:moveTo>
                      <a:pt x="40" y="65"/>
                    </a:moveTo>
                    <a:cubicBezTo>
                      <a:pt x="27" y="65"/>
                      <a:pt x="27" y="65"/>
                      <a:pt x="27" y="65"/>
                    </a:cubicBezTo>
                    <a:cubicBezTo>
                      <a:pt x="25" y="65"/>
                      <a:pt x="25" y="61"/>
                      <a:pt x="27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2" y="61"/>
                      <a:pt x="42" y="65"/>
                      <a:pt x="40" y="65"/>
                    </a:cubicBezTo>
                    <a:close/>
                    <a:moveTo>
                      <a:pt x="8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0" y="37"/>
                      <a:pt x="0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1" y="31"/>
                      <a:pt x="11" y="37"/>
                      <a:pt x="8" y="37"/>
                    </a:cubicBezTo>
                    <a:close/>
                    <a:moveTo>
                      <a:pt x="39" y="69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26" y="69"/>
                      <a:pt x="26" y="65"/>
                      <a:pt x="28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1" y="65"/>
                      <a:pt x="41" y="69"/>
                      <a:pt x="39" y="69"/>
                    </a:cubicBezTo>
                    <a:close/>
                    <a:moveTo>
                      <a:pt x="50" y="14"/>
                    </a:moveTo>
                    <a:cubicBezTo>
                      <a:pt x="48" y="16"/>
                      <a:pt x="52" y="20"/>
                      <a:pt x="54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2"/>
                      <a:pt x="56" y="8"/>
                      <a:pt x="54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59" y="31"/>
                    </a:moveTo>
                    <a:cubicBezTo>
                      <a:pt x="65" y="31"/>
                      <a:pt x="65" y="31"/>
                      <a:pt x="65" y="31"/>
                    </a:cubicBezTo>
                    <a:cubicBezTo>
                      <a:pt x="68" y="31"/>
                      <a:pt x="68" y="37"/>
                      <a:pt x="65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7" y="31"/>
                      <a:pt x="59" y="31"/>
                    </a:cubicBezTo>
                    <a:close/>
                    <a:moveTo>
                      <a:pt x="14" y="18"/>
                    </a:moveTo>
                    <a:cubicBezTo>
                      <a:pt x="15" y="20"/>
                      <a:pt x="19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8"/>
                      <a:pt x="7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lose/>
                    <a:moveTo>
                      <a:pt x="31" y="9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1" y="0"/>
                      <a:pt x="37" y="0"/>
                      <a:pt x="37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1"/>
                      <a:pt x="31" y="11"/>
                      <a:pt x="31" y="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030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</p:grpSp>
      </p:grp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id="{B9FDB2F3-B200-40CF-9756-22F96C80E6F2}"/>
              </a:ext>
            </a:extLst>
          </p:cNvPr>
          <p:cNvCxnSpPr/>
          <p:nvPr/>
        </p:nvCxnSpPr>
        <p:spPr>
          <a:xfrm>
            <a:off x="11174040" y="2697375"/>
            <a:ext cx="0" cy="257453"/>
          </a:xfrm>
          <a:prstGeom prst="straightConnector1">
            <a:avLst/>
          </a:prstGeom>
          <a:ln w="19050">
            <a:solidFill>
              <a:srgbClr val="BDC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6B330830-08B6-41BE-9E5D-F99CD59254A3}"/>
              </a:ext>
            </a:extLst>
          </p:cNvPr>
          <p:cNvGrpSpPr/>
          <p:nvPr/>
        </p:nvGrpSpPr>
        <p:grpSpPr>
          <a:xfrm>
            <a:off x="8235566" y="3033046"/>
            <a:ext cx="1910973" cy="3322364"/>
            <a:chOff x="8235566" y="3033046"/>
            <a:chExt cx="1910973" cy="3322364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621ECEF2-ADBD-4AA1-9358-34381BB62976}"/>
                </a:ext>
              </a:extLst>
            </p:cNvPr>
            <p:cNvSpPr txBox="1"/>
            <p:nvPr/>
          </p:nvSpPr>
          <p:spPr bwMode="gray">
            <a:xfrm>
              <a:off x="8235566" y="3603831"/>
              <a:ext cx="1910973" cy="52322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marL="0" marR="0" lvl="0" indent="0" algn="ctr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481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Build and preserve digital skills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1BDCE3A2-ABD5-46C8-8144-05D9205B0976}"/>
                </a:ext>
              </a:extLst>
            </p:cNvPr>
            <p:cNvSpPr txBox="1"/>
            <p:nvPr/>
          </p:nvSpPr>
          <p:spPr>
            <a:xfrm>
              <a:off x="8271567" y="4061949"/>
              <a:ext cx="1764000" cy="1264449"/>
            </a:xfrm>
            <a:prstGeom prst="rect">
              <a:avLst/>
            </a:prstGeom>
            <a:noFill/>
          </p:spPr>
          <p:txBody>
            <a:bodyPr wrap="square" lIns="32659" rIns="32659" rtlCol="0">
              <a:spAutoFit/>
            </a:bodyPr>
            <a:lstStyle/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Training and continuing education for users, consumers, and developers</a:t>
              </a:r>
            </a:p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Raising awareness of digital sovereignty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0E5E2DCA-6A9F-4FA7-A7D9-8D88F849BFC6}"/>
                </a:ext>
              </a:extLst>
            </p:cNvPr>
            <p:cNvGrpSpPr/>
            <p:nvPr/>
          </p:nvGrpSpPr>
          <p:grpSpPr>
            <a:xfrm>
              <a:off x="8359271" y="5303866"/>
              <a:ext cx="1588592" cy="1051544"/>
              <a:chOff x="917639" y="5738389"/>
              <a:chExt cx="1588592" cy="1051544"/>
            </a:xfrm>
          </p:grpSpPr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A1C548ED-A323-44C3-A3FF-E913028537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7639" y="5738389"/>
                <a:ext cx="1588592" cy="1051544"/>
              </a:xfrm>
              <a:prstGeom prst="rect">
                <a:avLst/>
              </a:prstGeom>
            </p:spPr>
          </p:pic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43F46666-46E2-4922-9B67-1201515D4DC1}"/>
                  </a:ext>
                </a:extLst>
              </p:cNvPr>
              <p:cNvSpPr txBox="1"/>
              <p:nvPr/>
            </p:nvSpPr>
            <p:spPr>
              <a:xfrm>
                <a:off x="1012513" y="5883793"/>
                <a:ext cx="1493718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295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44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rPr>
                  <a:t>e.g., masterclasses, practical application in everyday life</a:t>
                </a:r>
                <a:endPara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  <p:sp>
            <p:nvSpPr>
              <p:cNvPr id="78" name="Freeform 109">
                <a:extLst>
                  <a:ext uri="{FF2B5EF4-FFF2-40B4-BE49-F238E27FC236}">
                    <a16:creationId xmlns:a16="http://schemas.microsoft.com/office/drawing/2014/main" id="{8F9C25B8-ADFC-4207-9E75-04B7DA7134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2239029" y="6333733"/>
                <a:ext cx="189129" cy="233462"/>
              </a:xfrm>
              <a:custGeom>
                <a:avLst/>
                <a:gdLst>
                  <a:gd name="T0" fmla="*/ 30 w 68"/>
                  <a:gd name="T1" fmla="*/ 73 h 73"/>
                  <a:gd name="T2" fmla="*/ 37 w 68"/>
                  <a:gd name="T3" fmla="*/ 70 h 73"/>
                  <a:gd name="T4" fmla="*/ 34 w 68"/>
                  <a:gd name="T5" fmla="*/ 16 h 73"/>
                  <a:gd name="T6" fmla="*/ 46 w 68"/>
                  <a:gd name="T7" fmla="*/ 51 h 73"/>
                  <a:gd name="T8" fmla="*/ 27 w 68"/>
                  <a:gd name="T9" fmla="*/ 60 h 73"/>
                  <a:gd name="T10" fmla="*/ 15 w 68"/>
                  <a:gd name="T11" fmla="*/ 39 h 73"/>
                  <a:gd name="T12" fmla="*/ 39 w 68"/>
                  <a:gd name="T13" fmla="*/ 55 h 73"/>
                  <a:gd name="T14" fmla="*/ 47 w 68"/>
                  <a:gd name="T15" fmla="*/ 38 h 73"/>
                  <a:gd name="T16" fmla="*/ 20 w 68"/>
                  <a:gd name="T17" fmla="*/ 38 h 73"/>
                  <a:gd name="T18" fmla="*/ 28 w 68"/>
                  <a:gd name="T19" fmla="*/ 55 h 73"/>
                  <a:gd name="T20" fmla="*/ 30 w 68"/>
                  <a:gd name="T21" fmla="*/ 47 h 73"/>
                  <a:gd name="T22" fmla="*/ 27 w 68"/>
                  <a:gd name="T23" fmla="*/ 38 h 73"/>
                  <a:gd name="T24" fmla="*/ 29 w 68"/>
                  <a:gd name="T25" fmla="*/ 33 h 73"/>
                  <a:gd name="T26" fmla="*/ 38 w 68"/>
                  <a:gd name="T27" fmla="*/ 33 h 73"/>
                  <a:gd name="T28" fmla="*/ 40 w 68"/>
                  <a:gd name="T29" fmla="*/ 38 h 73"/>
                  <a:gd name="T30" fmla="*/ 37 w 68"/>
                  <a:gd name="T31" fmla="*/ 55 h 73"/>
                  <a:gd name="T32" fmla="*/ 33 w 68"/>
                  <a:gd name="T33" fmla="*/ 55 h 73"/>
                  <a:gd name="T34" fmla="*/ 35 w 68"/>
                  <a:gd name="T35" fmla="*/ 46 h 73"/>
                  <a:gd name="T36" fmla="*/ 36 w 68"/>
                  <a:gd name="T37" fmla="*/ 35 h 73"/>
                  <a:gd name="T38" fmla="*/ 32 w 68"/>
                  <a:gd name="T39" fmla="*/ 35 h 73"/>
                  <a:gd name="T40" fmla="*/ 32 w 68"/>
                  <a:gd name="T41" fmla="*/ 46 h 73"/>
                  <a:gd name="T42" fmla="*/ 40 w 68"/>
                  <a:gd name="T43" fmla="*/ 65 h 73"/>
                  <a:gd name="T44" fmla="*/ 27 w 68"/>
                  <a:gd name="T45" fmla="*/ 61 h 73"/>
                  <a:gd name="T46" fmla="*/ 40 w 68"/>
                  <a:gd name="T47" fmla="*/ 65 h 73"/>
                  <a:gd name="T48" fmla="*/ 2 w 68"/>
                  <a:gd name="T49" fmla="*/ 37 h 73"/>
                  <a:gd name="T50" fmla="*/ 8 w 68"/>
                  <a:gd name="T51" fmla="*/ 31 h 73"/>
                  <a:gd name="T52" fmla="*/ 39 w 68"/>
                  <a:gd name="T53" fmla="*/ 69 h 73"/>
                  <a:gd name="T54" fmla="*/ 28 w 68"/>
                  <a:gd name="T55" fmla="*/ 65 h 73"/>
                  <a:gd name="T56" fmla="*/ 39 w 68"/>
                  <a:gd name="T57" fmla="*/ 69 h 73"/>
                  <a:gd name="T58" fmla="*/ 54 w 68"/>
                  <a:gd name="T59" fmla="*/ 18 h 73"/>
                  <a:gd name="T60" fmla="*/ 54 w 68"/>
                  <a:gd name="T61" fmla="*/ 10 h 73"/>
                  <a:gd name="T62" fmla="*/ 50 w 68"/>
                  <a:gd name="T63" fmla="*/ 14 h 73"/>
                  <a:gd name="T64" fmla="*/ 59 w 68"/>
                  <a:gd name="T65" fmla="*/ 31 h 73"/>
                  <a:gd name="T66" fmla="*/ 65 w 68"/>
                  <a:gd name="T67" fmla="*/ 37 h 73"/>
                  <a:gd name="T68" fmla="*/ 59 w 68"/>
                  <a:gd name="T69" fmla="*/ 31 h 73"/>
                  <a:gd name="T70" fmla="*/ 18 w 68"/>
                  <a:gd name="T71" fmla="*/ 14 h 73"/>
                  <a:gd name="T72" fmla="*/ 13 w 68"/>
                  <a:gd name="T73" fmla="*/ 10 h 73"/>
                  <a:gd name="T74" fmla="*/ 13 w 68"/>
                  <a:gd name="T75" fmla="*/ 10 h 73"/>
                  <a:gd name="T76" fmla="*/ 9 w 68"/>
                  <a:gd name="T77" fmla="*/ 14 h 73"/>
                  <a:gd name="T78" fmla="*/ 14 w 68"/>
                  <a:gd name="T79" fmla="*/ 18 h 73"/>
                  <a:gd name="T80" fmla="*/ 31 w 68"/>
                  <a:gd name="T81" fmla="*/ 9 h 73"/>
                  <a:gd name="T82" fmla="*/ 37 w 68"/>
                  <a:gd name="T83" fmla="*/ 3 h 73"/>
                  <a:gd name="T84" fmla="*/ 31 w 68"/>
                  <a:gd name="T85" fmla="*/ 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73">
                    <a:moveTo>
                      <a:pt x="37" y="73"/>
                    </a:moveTo>
                    <a:cubicBezTo>
                      <a:pt x="30" y="73"/>
                      <a:pt x="30" y="73"/>
                      <a:pt x="30" y="73"/>
                    </a:cubicBezTo>
                    <a:cubicBezTo>
                      <a:pt x="27" y="73"/>
                      <a:pt x="27" y="70"/>
                      <a:pt x="30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0" y="70"/>
                      <a:pt x="40" y="73"/>
                      <a:pt x="37" y="73"/>
                    </a:cubicBezTo>
                    <a:close/>
                    <a:moveTo>
                      <a:pt x="34" y="16"/>
                    </a:moveTo>
                    <a:cubicBezTo>
                      <a:pt x="44" y="16"/>
                      <a:pt x="53" y="24"/>
                      <a:pt x="53" y="35"/>
                    </a:cubicBezTo>
                    <a:cubicBezTo>
                      <a:pt x="53" y="44"/>
                      <a:pt x="48" y="44"/>
                      <a:pt x="46" y="51"/>
                    </a:cubicBezTo>
                    <a:cubicBezTo>
                      <a:pt x="45" y="54"/>
                      <a:pt x="45" y="60"/>
                      <a:pt x="4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3" y="60"/>
                      <a:pt x="23" y="53"/>
                      <a:pt x="21" y="51"/>
                    </a:cubicBezTo>
                    <a:cubicBezTo>
                      <a:pt x="20" y="46"/>
                      <a:pt x="16" y="44"/>
                      <a:pt x="15" y="39"/>
                    </a:cubicBezTo>
                    <a:cubicBezTo>
                      <a:pt x="12" y="27"/>
                      <a:pt x="21" y="16"/>
                      <a:pt x="34" y="16"/>
                    </a:cubicBezTo>
                    <a:close/>
                    <a:moveTo>
                      <a:pt x="39" y="55"/>
                    </a:moveTo>
                    <a:cubicBezTo>
                      <a:pt x="40" y="54"/>
                      <a:pt x="40" y="53"/>
                      <a:pt x="40" y="52"/>
                    </a:cubicBezTo>
                    <a:cubicBezTo>
                      <a:pt x="42" y="45"/>
                      <a:pt x="46" y="43"/>
                      <a:pt x="47" y="38"/>
                    </a:cubicBezTo>
                    <a:cubicBezTo>
                      <a:pt x="49" y="29"/>
                      <a:pt x="43" y="21"/>
                      <a:pt x="34" y="21"/>
                    </a:cubicBezTo>
                    <a:cubicBezTo>
                      <a:pt x="25" y="21"/>
                      <a:pt x="18" y="29"/>
                      <a:pt x="20" y="38"/>
                    </a:cubicBezTo>
                    <a:cubicBezTo>
                      <a:pt x="21" y="43"/>
                      <a:pt x="25" y="45"/>
                      <a:pt x="27" y="52"/>
                    </a:cubicBezTo>
                    <a:cubicBezTo>
                      <a:pt x="27" y="53"/>
                      <a:pt x="28" y="54"/>
                      <a:pt x="28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2"/>
                      <a:pt x="30" y="49"/>
                      <a:pt x="30" y="47"/>
                    </a:cubicBezTo>
                    <a:cubicBezTo>
                      <a:pt x="30" y="44"/>
                      <a:pt x="29" y="41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2" y="32"/>
                      <a:pt x="33" y="32"/>
                    </a:cubicBezTo>
                    <a:cubicBezTo>
                      <a:pt x="35" y="32"/>
                      <a:pt x="36" y="32"/>
                      <a:pt x="38" y="33"/>
                    </a:cubicBezTo>
                    <a:cubicBezTo>
                      <a:pt x="40" y="34"/>
                      <a:pt x="41" y="35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41"/>
                      <a:pt x="38" y="44"/>
                      <a:pt x="37" y="47"/>
                    </a:cubicBezTo>
                    <a:cubicBezTo>
                      <a:pt x="37" y="49"/>
                      <a:pt x="37" y="52"/>
                      <a:pt x="37" y="55"/>
                    </a:cubicBezTo>
                    <a:cubicBezTo>
                      <a:pt x="39" y="55"/>
                      <a:pt x="39" y="55"/>
                      <a:pt x="39" y="55"/>
                    </a:cubicBezTo>
                    <a:close/>
                    <a:moveTo>
                      <a:pt x="33" y="55"/>
                    </a:move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2"/>
                      <a:pt x="35" y="49"/>
                      <a:pt x="35" y="46"/>
                    </a:cubicBezTo>
                    <a:cubicBezTo>
                      <a:pt x="35" y="43"/>
                      <a:pt x="36" y="41"/>
                      <a:pt x="38" y="37"/>
                    </a:cubicBezTo>
                    <a:cubicBezTo>
                      <a:pt x="37" y="36"/>
                      <a:pt x="37" y="35"/>
                      <a:pt x="36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3" y="35"/>
                      <a:pt x="32" y="35"/>
                      <a:pt x="32" y="35"/>
                    </a:cubicBezTo>
                    <a:cubicBezTo>
                      <a:pt x="31" y="35"/>
                      <a:pt x="30" y="36"/>
                      <a:pt x="30" y="37"/>
                    </a:cubicBezTo>
                    <a:cubicBezTo>
                      <a:pt x="31" y="41"/>
                      <a:pt x="32" y="44"/>
                      <a:pt x="32" y="46"/>
                    </a:cubicBezTo>
                    <a:cubicBezTo>
                      <a:pt x="33" y="49"/>
                      <a:pt x="33" y="52"/>
                      <a:pt x="33" y="55"/>
                    </a:cubicBezTo>
                    <a:close/>
                    <a:moveTo>
                      <a:pt x="40" y="65"/>
                    </a:moveTo>
                    <a:cubicBezTo>
                      <a:pt x="27" y="65"/>
                      <a:pt x="27" y="65"/>
                      <a:pt x="27" y="65"/>
                    </a:cubicBezTo>
                    <a:cubicBezTo>
                      <a:pt x="25" y="65"/>
                      <a:pt x="25" y="61"/>
                      <a:pt x="27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2" y="61"/>
                      <a:pt x="42" y="65"/>
                      <a:pt x="40" y="65"/>
                    </a:cubicBezTo>
                    <a:close/>
                    <a:moveTo>
                      <a:pt x="8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0" y="37"/>
                      <a:pt x="0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1" y="31"/>
                      <a:pt x="11" y="37"/>
                      <a:pt x="8" y="37"/>
                    </a:cubicBezTo>
                    <a:close/>
                    <a:moveTo>
                      <a:pt x="39" y="69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26" y="69"/>
                      <a:pt x="26" y="65"/>
                      <a:pt x="28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1" y="65"/>
                      <a:pt x="41" y="69"/>
                      <a:pt x="39" y="69"/>
                    </a:cubicBezTo>
                    <a:close/>
                    <a:moveTo>
                      <a:pt x="50" y="14"/>
                    </a:moveTo>
                    <a:cubicBezTo>
                      <a:pt x="48" y="16"/>
                      <a:pt x="52" y="20"/>
                      <a:pt x="54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2"/>
                      <a:pt x="56" y="8"/>
                      <a:pt x="54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59" y="31"/>
                    </a:moveTo>
                    <a:cubicBezTo>
                      <a:pt x="65" y="31"/>
                      <a:pt x="65" y="31"/>
                      <a:pt x="65" y="31"/>
                    </a:cubicBezTo>
                    <a:cubicBezTo>
                      <a:pt x="68" y="31"/>
                      <a:pt x="68" y="37"/>
                      <a:pt x="65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7" y="31"/>
                      <a:pt x="59" y="31"/>
                    </a:cubicBezTo>
                    <a:close/>
                    <a:moveTo>
                      <a:pt x="14" y="18"/>
                    </a:moveTo>
                    <a:cubicBezTo>
                      <a:pt x="15" y="20"/>
                      <a:pt x="19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8"/>
                      <a:pt x="7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lose/>
                    <a:moveTo>
                      <a:pt x="31" y="9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1" y="0"/>
                      <a:pt x="37" y="0"/>
                      <a:pt x="37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1"/>
                      <a:pt x="31" y="11"/>
                      <a:pt x="31" y="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030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0931241E-3548-4959-9CD1-831FA6439F25}"/>
                </a:ext>
              </a:extLst>
            </p:cNvPr>
            <p:cNvGrpSpPr/>
            <p:nvPr/>
          </p:nvGrpSpPr>
          <p:grpSpPr>
            <a:xfrm>
              <a:off x="8908767" y="3033046"/>
              <a:ext cx="489600" cy="489878"/>
              <a:chOff x="8909423" y="3033046"/>
              <a:chExt cx="489600" cy="489878"/>
            </a:xfrm>
          </p:grpSpPr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9D31BA77-852B-4898-B934-BFDF37A8D296}"/>
                  </a:ext>
                </a:extLst>
              </p:cNvPr>
              <p:cNvSpPr/>
              <p:nvPr/>
            </p:nvSpPr>
            <p:spPr bwMode="gray">
              <a:xfrm rot="5400000">
                <a:off x="8909284" y="3033185"/>
                <a:ext cx="489878" cy="489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64000">
                    <a:srgbClr val="002060">
                      <a:lumMod val="90000"/>
                      <a:lumOff val="10000"/>
                    </a:srgbClr>
                  </a:gs>
                  <a:gs pos="100000">
                    <a:schemeClr val="accent1">
                      <a:lumMod val="80000"/>
                      <a:lumOff val="2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1800" b="1" dirty="0">
                  <a:solidFill>
                    <a:schemeClr val="bg1"/>
                  </a:solidFill>
                  <a:latin typeface="BundesSans Regular"/>
                </a:endParaRPr>
              </a:p>
            </p:txBody>
          </p:sp>
          <p:grpSp>
            <p:nvGrpSpPr>
              <p:cNvPr id="110" name="METRO ICON - person 3">
                <a:extLst>
                  <a:ext uri="{FF2B5EF4-FFF2-40B4-BE49-F238E27FC236}">
                    <a16:creationId xmlns:a16="http://schemas.microsoft.com/office/drawing/2014/main" id="{95361F9D-7B2A-427F-BB81-22618C9A6109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8978519" y="3178408"/>
                <a:ext cx="351408" cy="216000"/>
                <a:chOff x="3188782" y="3518523"/>
                <a:chExt cx="612115" cy="376248"/>
              </a:xfrm>
              <a:solidFill>
                <a:schemeClr val="bg1"/>
              </a:solidFill>
            </p:grpSpPr>
            <p:sp>
              <p:nvSpPr>
                <p:cNvPr id="111" name="Freeform 21">
                  <a:extLst>
                    <a:ext uri="{FF2B5EF4-FFF2-40B4-BE49-F238E27FC236}">
                      <a16:creationId xmlns:a16="http://schemas.microsoft.com/office/drawing/2014/main" id="{DF5EE436-95B8-44E2-A24D-AA6D5C0638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34629" y="3518523"/>
                  <a:ext cx="327399" cy="376248"/>
                </a:xfrm>
                <a:custGeom>
                  <a:avLst/>
                  <a:gdLst>
                    <a:gd name="T0" fmla="*/ 175 w 237"/>
                    <a:gd name="T1" fmla="*/ 191 h 271"/>
                    <a:gd name="T2" fmla="*/ 130 w 237"/>
                    <a:gd name="T3" fmla="*/ 145 h 271"/>
                    <a:gd name="T4" fmla="*/ 145 w 237"/>
                    <a:gd name="T5" fmla="*/ 110 h 271"/>
                    <a:gd name="T6" fmla="*/ 157 w 237"/>
                    <a:gd name="T7" fmla="*/ 86 h 271"/>
                    <a:gd name="T8" fmla="*/ 153 w 237"/>
                    <a:gd name="T9" fmla="*/ 73 h 271"/>
                    <a:gd name="T10" fmla="*/ 156 w 237"/>
                    <a:gd name="T11" fmla="*/ 49 h 271"/>
                    <a:gd name="T12" fmla="*/ 101 w 237"/>
                    <a:gd name="T13" fmla="*/ 0 h 271"/>
                    <a:gd name="T14" fmla="*/ 46 w 237"/>
                    <a:gd name="T15" fmla="*/ 49 h 271"/>
                    <a:gd name="T16" fmla="*/ 50 w 237"/>
                    <a:gd name="T17" fmla="*/ 73 h 271"/>
                    <a:gd name="T18" fmla="*/ 46 w 237"/>
                    <a:gd name="T19" fmla="*/ 86 h 271"/>
                    <a:gd name="T20" fmla="*/ 58 w 237"/>
                    <a:gd name="T21" fmla="*/ 110 h 271"/>
                    <a:gd name="T22" fmla="*/ 73 w 237"/>
                    <a:gd name="T23" fmla="*/ 145 h 271"/>
                    <a:gd name="T24" fmla="*/ 28 w 237"/>
                    <a:gd name="T25" fmla="*/ 191 h 271"/>
                    <a:gd name="T26" fmla="*/ 0 w 237"/>
                    <a:gd name="T27" fmla="*/ 215 h 271"/>
                    <a:gd name="T28" fmla="*/ 0 w 237"/>
                    <a:gd name="T29" fmla="*/ 271 h 271"/>
                    <a:gd name="T30" fmla="*/ 237 w 237"/>
                    <a:gd name="T31" fmla="*/ 271 h 271"/>
                    <a:gd name="T32" fmla="*/ 237 w 237"/>
                    <a:gd name="T33" fmla="*/ 229 h 271"/>
                    <a:gd name="T34" fmla="*/ 175 w 237"/>
                    <a:gd name="T35" fmla="*/ 19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7" h="271">
                      <a:moveTo>
                        <a:pt x="175" y="191"/>
                      </a:moveTo>
                      <a:cubicBezTo>
                        <a:pt x="141" y="178"/>
                        <a:pt x="130" y="167"/>
                        <a:pt x="130" y="145"/>
                      </a:cubicBezTo>
                      <a:cubicBezTo>
                        <a:pt x="130" y="130"/>
                        <a:pt x="140" y="135"/>
                        <a:pt x="145" y="110"/>
                      </a:cubicBezTo>
                      <a:cubicBezTo>
                        <a:pt x="146" y="99"/>
                        <a:pt x="156" y="110"/>
                        <a:pt x="157" y="86"/>
                      </a:cubicBezTo>
                      <a:cubicBezTo>
                        <a:pt x="157" y="76"/>
                        <a:pt x="153" y="73"/>
                        <a:pt x="153" y="73"/>
                      </a:cubicBezTo>
                      <a:cubicBezTo>
                        <a:pt x="153" y="73"/>
                        <a:pt x="155" y="60"/>
                        <a:pt x="156" y="49"/>
                      </a:cubicBezTo>
                      <a:cubicBezTo>
                        <a:pt x="157" y="35"/>
                        <a:pt x="149" y="0"/>
                        <a:pt x="101" y="0"/>
                      </a:cubicBezTo>
                      <a:cubicBezTo>
                        <a:pt x="54" y="0"/>
                        <a:pt x="46" y="35"/>
                        <a:pt x="46" y="49"/>
                      </a:cubicBezTo>
                      <a:cubicBezTo>
                        <a:pt x="48" y="60"/>
                        <a:pt x="50" y="73"/>
                        <a:pt x="50" y="73"/>
                      </a:cubicBezTo>
                      <a:cubicBezTo>
                        <a:pt x="50" y="73"/>
                        <a:pt x="46" y="76"/>
                        <a:pt x="46" y="86"/>
                      </a:cubicBezTo>
                      <a:cubicBezTo>
                        <a:pt x="47" y="110"/>
                        <a:pt x="56" y="99"/>
                        <a:pt x="58" y="110"/>
                      </a:cubicBezTo>
                      <a:cubicBezTo>
                        <a:pt x="62" y="135"/>
                        <a:pt x="73" y="130"/>
                        <a:pt x="73" y="145"/>
                      </a:cubicBezTo>
                      <a:cubicBezTo>
                        <a:pt x="73" y="167"/>
                        <a:pt x="62" y="178"/>
                        <a:pt x="28" y="191"/>
                      </a:cubicBezTo>
                      <a:cubicBezTo>
                        <a:pt x="18" y="194"/>
                        <a:pt x="0" y="201"/>
                        <a:pt x="0" y="215"/>
                      </a:cubicBezTo>
                      <a:cubicBezTo>
                        <a:pt x="0" y="271"/>
                        <a:pt x="0" y="271"/>
                        <a:pt x="0" y="271"/>
                      </a:cubicBezTo>
                      <a:cubicBezTo>
                        <a:pt x="237" y="271"/>
                        <a:pt x="237" y="271"/>
                        <a:pt x="237" y="271"/>
                      </a:cubicBezTo>
                      <a:cubicBezTo>
                        <a:pt x="237" y="271"/>
                        <a:pt x="237" y="238"/>
                        <a:pt x="237" y="229"/>
                      </a:cubicBezTo>
                      <a:cubicBezTo>
                        <a:pt x="237" y="216"/>
                        <a:pt x="209" y="204"/>
                        <a:pt x="175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BundesSans Regular"/>
                  </a:endParaRPr>
                </a:p>
              </p:txBody>
            </p:sp>
            <p:sp>
              <p:nvSpPr>
                <p:cNvPr id="112" name="Freeform 21">
                  <a:extLst>
                    <a:ext uri="{FF2B5EF4-FFF2-40B4-BE49-F238E27FC236}">
                      <a16:creationId xmlns:a16="http://schemas.microsoft.com/office/drawing/2014/main" id="{683F3A7D-9841-437B-9C73-1B36C565EB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97362" y="3572605"/>
                  <a:ext cx="203535" cy="322166"/>
                </a:xfrm>
                <a:custGeom>
                  <a:avLst/>
                  <a:gdLst>
                    <a:gd name="T0" fmla="*/ 97 w 147"/>
                    <a:gd name="T1" fmla="*/ 143 h 232"/>
                    <a:gd name="T2" fmla="*/ 64 w 147"/>
                    <a:gd name="T3" fmla="*/ 109 h 232"/>
                    <a:gd name="T4" fmla="*/ 75 w 147"/>
                    <a:gd name="T5" fmla="*/ 82 h 232"/>
                    <a:gd name="T6" fmla="*/ 84 w 147"/>
                    <a:gd name="T7" fmla="*/ 64 h 232"/>
                    <a:gd name="T8" fmla="*/ 81 w 147"/>
                    <a:gd name="T9" fmla="*/ 55 h 232"/>
                    <a:gd name="T10" fmla="*/ 84 w 147"/>
                    <a:gd name="T11" fmla="*/ 37 h 232"/>
                    <a:gd name="T12" fmla="*/ 42 w 147"/>
                    <a:gd name="T13" fmla="*/ 0 h 232"/>
                    <a:gd name="T14" fmla="*/ 1 w 147"/>
                    <a:gd name="T15" fmla="*/ 37 h 232"/>
                    <a:gd name="T16" fmla="*/ 4 w 147"/>
                    <a:gd name="T17" fmla="*/ 55 h 232"/>
                    <a:gd name="T18" fmla="*/ 0 w 147"/>
                    <a:gd name="T19" fmla="*/ 64 h 232"/>
                    <a:gd name="T20" fmla="*/ 10 w 147"/>
                    <a:gd name="T21" fmla="*/ 82 h 232"/>
                    <a:gd name="T22" fmla="*/ 21 w 147"/>
                    <a:gd name="T23" fmla="*/ 109 h 232"/>
                    <a:gd name="T24" fmla="*/ 7 w 147"/>
                    <a:gd name="T25" fmla="*/ 134 h 232"/>
                    <a:gd name="T26" fmla="*/ 70 w 147"/>
                    <a:gd name="T27" fmla="*/ 187 h 232"/>
                    <a:gd name="T28" fmla="*/ 70 w 147"/>
                    <a:gd name="T29" fmla="*/ 232 h 232"/>
                    <a:gd name="T30" fmla="*/ 147 w 147"/>
                    <a:gd name="T31" fmla="*/ 232 h 232"/>
                    <a:gd name="T32" fmla="*/ 142 w 147"/>
                    <a:gd name="T33" fmla="*/ 168 h 232"/>
                    <a:gd name="T34" fmla="*/ 97 w 147"/>
                    <a:gd name="T35" fmla="*/ 14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7" h="232">
                      <a:moveTo>
                        <a:pt x="97" y="143"/>
                      </a:moveTo>
                      <a:cubicBezTo>
                        <a:pt x="72" y="133"/>
                        <a:pt x="64" y="126"/>
                        <a:pt x="64" y="109"/>
                      </a:cubicBezTo>
                      <a:cubicBezTo>
                        <a:pt x="64" y="98"/>
                        <a:pt x="72" y="101"/>
                        <a:pt x="75" y="82"/>
                      </a:cubicBezTo>
                      <a:cubicBezTo>
                        <a:pt x="76" y="74"/>
                        <a:pt x="84" y="82"/>
                        <a:pt x="84" y="64"/>
                      </a:cubicBezTo>
                      <a:cubicBezTo>
                        <a:pt x="84" y="57"/>
                        <a:pt x="81" y="55"/>
                        <a:pt x="81" y="55"/>
                      </a:cubicBezTo>
                      <a:cubicBezTo>
                        <a:pt x="81" y="55"/>
                        <a:pt x="83" y="44"/>
                        <a:pt x="84" y="37"/>
                      </a:cubicBezTo>
                      <a:cubicBezTo>
                        <a:pt x="84" y="27"/>
                        <a:pt x="78" y="0"/>
                        <a:pt x="42" y="0"/>
                      </a:cubicBezTo>
                      <a:cubicBezTo>
                        <a:pt x="8" y="0"/>
                        <a:pt x="0" y="27"/>
                        <a:pt x="1" y="37"/>
                      </a:cubicBezTo>
                      <a:cubicBezTo>
                        <a:pt x="2" y="44"/>
                        <a:pt x="4" y="55"/>
                        <a:pt x="4" y="55"/>
                      </a:cubicBezTo>
                      <a:cubicBezTo>
                        <a:pt x="4" y="55"/>
                        <a:pt x="0" y="57"/>
                        <a:pt x="0" y="64"/>
                      </a:cubicBezTo>
                      <a:cubicBezTo>
                        <a:pt x="2" y="82"/>
                        <a:pt x="8" y="74"/>
                        <a:pt x="10" y="82"/>
                      </a:cubicBezTo>
                      <a:cubicBezTo>
                        <a:pt x="13" y="101"/>
                        <a:pt x="21" y="98"/>
                        <a:pt x="21" y="109"/>
                      </a:cubicBezTo>
                      <a:cubicBezTo>
                        <a:pt x="21" y="120"/>
                        <a:pt x="17" y="128"/>
                        <a:pt x="7" y="134"/>
                      </a:cubicBezTo>
                      <a:cubicBezTo>
                        <a:pt x="62" y="159"/>
                        <a:pt x="70" y="164"/>
                        <a:pt x="70" y="187"/>
                      </a:cubicBezTo>
                      <a:cubicBezTo>
                        <a:pt x="70" y="232"/>
                        <a:pt x="70" y="232"/>
                        <a:pt x="70" y="232"/>
                      </a:cubicBezTo>
                      <a:cubicBezTo>
                        <a:pt x="147" y="232"/>
                        <a:pt x="147" y="232"/>
                        <a:pt x="147" y="232"/>
                      </a:cubicBezTo>
                      <a:cubicBezTo>
                        <a:pt x="147" y="232"/>
                        <a:pt x="146" y="174"/>
                        <a:pt x="142" y="168"/>
                      </a:cubicBezTo>
                      <a:cubicBezTo>
                        <a:pt x="137" y="159"/>
                        <a:pt x="123" y="153"/>
                        <a:pt x="97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BundesSans Regular"/>
                  </a:endParaRPr>
                </a:p>
              </p:txBody>
            </p:sp>
            <p:sp>
              <p:nvSpPr>
                <p:cNvPr id="113" name="Freeform 21">
                  <a:extLst>
                    <a:ext uri="{FF2B5EF4-FFF2-40B4-BE49-F238E27FC236}">
                      <a16:creationId xmlns:a16="http://schemas.microsoft.com/office/drawing/2014/main" id="{6B685287-1A20-4774-ACBE-1D37CB5F53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188782" y="3572605"/>
                  <a:ext cx="201790" cy="322166"/>
                </a:xfrm>
                <a:custGeom>
                  <a:avLst/>
                  <a:gdLst>
                    <a:gd name="T0" fmla="*/ 50 w 146"/>
                    <a:gd name="T1" fmla="*/ 143 h 232"/>
                    <a:gd name="T2" fmla="*/ 83 w 146"/>
                    <a:gd name="T3" fmla="*/ 109 h 232"/>
                    <a:gd name="T4" fmla="*/ 72 w 146"/>
                    <a:gd name="T5" fmla="*/ 82 h 232"/>
                    <a:gd name="T6" fmla="*/ 62 w 146"/>
                    <a:gd name="T7" fmla="*/ 64 h 232"/>
                    <a:gd name="T8" fmla="*/ 66 w 146"/>
                    <a:gd name="T9" fmla="*/ 55 h 232"/>
                    <a:gd name="T10" fmla="*/ 63 w 146"/>
                    <a:gd name="T11" fmla="*/ 37 h 232"/>
                    <a:gd name="T12" fmla="*/ 104 w 146"/>
                    <a:gd name="T13" fmla="*/ 0 h 232"/>
                    <a:gd name="T14" fmla="*/ 146 w 146"/>
                    <a:gd name="T15" fmla="*/ 37 h 232"/>
                    <a:gd name="T16" fmla="*/ 142 w 146"/>
                    <a:gd name="T17" fmla="*/ 55 h 232"/>
                    <a:gd name="T18" fmla="*/ 146 w 146"/>
                    <a:gd name="T19" fmla="*/ 64 h 232"/>
                    <a:gd name="T20" fmla="*/ 137 w 146"/>
                    <a:gd name="T21" fmla="*/ 82 h 232"/>
                    <a:gd name="T22" fmla="*/ 126 w 146"/>
                    <a:gd name="T23" fmla="*/ 109 h 232"/>
                    <a:gd name="T24" fmla="*/ 140 w 146"/>
                    <a:gd name="T25" fmla="*/ 134 h 232"/>
                    <a:gd name="T26" fmla="*/ 77 w 146"/>
                    <a:gd name="T27" fmla="*/ 187 h 232"/>
                    <a:gd name="T28" fmla="*/ 77 w 146"/>
                    <a:gd name="T29" fmla="*/ 232 h 232"/>
                    <a:gd name="T30" fmla="*/ 0 w 146"/>
                    <a:gd name="T31" fmla="*/ 232 h 232"/>
                    <a:gd name="T32" fmla="*/ 5 w 146"/>
                    <a:gd name="T33" fmla="*/ 168 h 232"/>
                    <a:gd name="T34" fmla="*/ 50 w 146"/>
                    <a:gd name="T35" fmla="*/ 14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6" h="232">
                      <a:moveTo>
                        <a:pt x="50" y="143"/>
                      </a:moveTo>
                      <a:cubicBezTo>
                        <a:pt x="75" y="133"/>
                        <a:pt x="83" y="126"/>
                        <a:pt x="83" y="109"/>
                      </a:cubicBezTo>
                      <a:cubicBezTo>
                        <a:pt x="83" y="98"/>
                        <a:pt x="75" y="101"/>
                        <a:pt x="72" y="82"/>
                      </a:cubicBezTo>
                      <a:cubicBezTo>
                        <a:pt x="70" y="74"/>
                        <a:pt x="63" y="82"/>
                        <a:pt x="62" y="64"/>
                      </a:cubicBezTo>
                      <a:cubicBezTo>
                        <a:pt x="62" y="57"/>
                        <a:pt x="66" y="55"/>
                        <a:pt x="66" y="55"/>
                      </a:cubicBezTo>
                      <a:cubicBezTo>
                        <a:pt x="66" y="55"/>
                        <a:pt x="64" y="44"/>
                        <a:pt x="63" y="37"/>
                      </a:cubicBezTo>
                      <a:cubicBezTo>
                        <a:pt x="62" y="27"/>
                        <a:pt x="69" y="0"/>
                        <a:pt x="104" y="0"/>
                      </a:cubicBezTo>
                      <a:cubicBezTo>
                        <a:pt x="139" y="0"/>
                        <a:pt x="146" y="27"/>
                        <a:pt x="146" y="37"/>
                      </a:cubicBezTo>
                      <a:cubicBezTo>
                        <a:pt x="145" y="44"/>
                        <a:pt x="142" y="55"/>
                        <a:pt x="142" y="55"/>
                      </a:cubicBezTo>
                      <a:cubicBezTo>
                        <a:pt x="142" y="55"/>
                        <a:pt x="146" y="57"/>
                        <a:pt x="146" y="64"/>
                      </a:cubicBezTo>
                      <a:cubicBezTo>
                        <a:pt x="145" y="82"/>
                        <a:pt x="138" y="74"/>
                        <a:pt x="137" y="82"/>
                      </a:cubicBezTo>
                      <a:cubicBezTo>
                        <a:pt x="134" y="101"/>
                        <a:pt x="126" y="98"/>
                        <a:pt x="126" y="109"/>
                      </a:cubicBezTo>
                      <a:cubicBezTo>
                        <a:pt x="126" y="120"/>
                        <a:pt x="130" y="128"/>
                        <a:pt x="140" y="134"/>
                      </a:cubicBezTo>
                      <a:cubicBezTo>
                        <a:pt x="85" y="159"/>
                        <a:pt x="77" y="164"/>
                        <a:pt x="77" y="187"/>
                      </a:cubicBezTo>
                      <a:cubicBezTo>
                        <a:pt x="77" y="232"/>
                        <a:pt x="77" y="232"/>
                        <a:pt x="77" y="232"/>
                      </a:cubicBezTo>
                      <a:cubicBezTo>
                        <a:pt x="0" y="232"/>
                        <a:pt x="0" y="232"/>
                        <a:pt x="0" y="232"/>
                      </a:cubicBezTo>
                      <a:cubicBezTo>
                        <a:pt x="0" y="232"/>
                        <a:pt x="1" y="174"/>
                        <a:pt x="5" y="168"/>
                      </a:cubicBezTo>
                      <a:cubicBezTo>
                        <a:pt x="10" y="159"/>
                        <a:pt x="24" y="153"/>
                        <a:pt x="50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BundesSans Regular"/>
                  </a:endParaRPr>
                </a:p>
              </p:txBody>
            </p:sp>
          </p:grpSp>
        </p:grp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32E90A33-C33B-423A-9A46-FE7AB776523D}"/>
              </a:ext>
            </a:extLst>
          </p:cNvPr>
          <p:cNvGrpSpPr/>
          <p:nvPr/>
        </p:nvGrpSpPr>
        <p:grpSpPr>
          <a:xfrm>
            <a:off x="10256040" y="3033046"/>
            <a:ext cx="1836000" cy="3322364"/>
            <a:chOff x="10256040" y="3033046"/>
            <a:chExt cx="1836000" cy="3322364"/>
          </a:xfrm>
        </p:grpSpPr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5FC9CFFD-4396-414B-996C-A730DEEB177A}"/>
                </a:ext>
              </a:extLst>
            </p:cNvPr>
            <p:cNvSpPr txBox="1"/>
            <p:nvPr/>
          </p:nvSpPr>
          <p:spPr bwMode="gray">
            <a:xfrm>
              <a:off x="10256040" y="3603831"/>
              <a:ext cx="18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481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Ensure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 </a:t>
              </a: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data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 </a:t>
              </a: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sovereignty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C65187E1-DA32-41DD-BFC6-550F8AC9EB3B}"/>
                </a:ext>
              </a:extLst>
            </p:cNvPr>
            <p:cNvSpPr txBox="1"/>
            <p:nvPr/>
          </p:nvSpPr>
          <p:spPr>
            <a:xfrm>
              <a:off x="10292040" y="4061949"/>
              <a:ext cx="1764000" cy="1015663"/>
            </a:xfrm>
            <a:prstGeom prst="rect">
              <a:avLst/>
            </a:prstGeom>
            <a:noFill/>
          </p:spPr>
          <p:txBody>
            <a:bodyPr wrap="square" lIns="32659" rIns="0" rtlCol="0">
              <a:spAutoFit/>
            </a:bodyPr>
            <a:lstStyle/>
            <a:p>
              <a:pPr marL="161300" marR="0" lvl="0" indent="-161300" algn="l" defTabSz="995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44"/>
                </a:spcAft>
                <a:buClr>
                  <a:srgbClr val="004481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rPr>
                <a:t>Ensuring confidentiality, integrity, and availability for all data content within the national legal framework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Regular"/>
              </a:endParaRPr>
            </a:p>
          </p:txBody>
        </p: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9B5FF236-B0F4-4CD9-857E-8F62E05C835D}"/>
                </a:ext>
              </a:extLst>
            </p:cNvPr>
            <p:cNvGrpSpPr/>
            <p:nvPr/>
          </p:nvGrpSpPr>
          <p:grpSpPr>
            <a:xfrm>
              <a:off x="10367586" y="5303866"/>
              <a:ext cx="1612909" cy="1051544"/>
              <a:chOff x="917639" y="5738389"/>
              <a:chExt cx="1588592" cy="1051544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22988AE9-BF7A-4894-BEDB-047A4C0B29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7639" y="5738389"/>
                <a:ext cx="1588592" cy="1051544"/>
              </a:xfrm>
              <a:prstGeom prst="rect">
                <a:avLst/>
              </a:prstGeom>
            </p:spPr>
          </p:pic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1CDC0002-8E16-4C04-BD1C-D5B092053158}"/>
                  </a:ext>
                </a:extLst>
              </p:cNvPr>
              <p:cNvSpPr txBox="1"/>
              <p:nvPr/>
            </p:nvSpPr>
            <p:spPr>
              <a:xfrm>
                <a:off x="1012513" y="5883793"/>
                <a:ext cx="133713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295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44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undesSans Regular"/>
                  </a:rPr>
                  <a:t>e.g., encryption only under military authority, hosting in private cloud </a:t>
                </a:r>
                <a:endPara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  <p:sp>
            <p:nvSpPr>
              <p:cNvPr id="92" name="Freeform 109">
                <a:extLst>
                  <a:ext uri="{FF2B5EF4-FFF2-40B4-BE49-F238E27FC236}">
                    <a16:creationId xmlns:a16="http://schemas.microsoft.com/office/drawing/2014/main" id="{B4ECD72F-8BCE-4ADF-AA0B-FFFCC595507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2239029" y="6333733"/>
                <a:ext cx="189129" cy="233462"/>
              </a:xfrm>
              <a:custGeom>
                <a:avLst/>
                <a:gdLst>
                  <a:gd name="T0" fmla="*/ 30 w 68"/>
                  <a:gd name="T1" fmla="*/ 73 h 73"/>
                  <a:gd name="T2" fmla="*/ 37 w 68"/>
                  <a:gd name="T3" fmla="*/ 70 h 73"/>
                  <a:gd name="T4" fmla="*/ 34 w 68"/>
                  <a:gd name="T5" fmla="*/ 16 h 73"/>
                  <a:gd name="T6" fmla="*/ 46 w 68"/>
                  <a:gd name="T7" fmla="*/ 51 h 73"/>
                  <a:gd name="T8" fmla="*/ 27 w 68"/>
                  <a:gd name="T9" fmla="*/ 60 h 73"/>
                  <a:gd name="T10" fmla="*/ 15 w 68"/>
                  <a:gd name="T11" fmla="*/ 39 h 73"/>
                  <a:gd name="T12" fmla="*/ 39 w 68"/>
                  <a:gd name="T13" fmla="*/ 55 h 73"/>
                  <a:gd name="T14" fmla="*/ 47 w 68"/>
                  <a:gd name="T15" fmla="*/ 38 h 73"/>
                  <a:gd name="T16" fmla="*/ 20 w 68"/>
                  <a:gd name="T17" fmla="*/ 38 h 73"/>
                  <a:gd name="T18" fmla="*/ 28 w 68"/>
                  <a:gd name="T19" fmla="*/ 55 h 73"/>
                  <a:gd name="T20" fmla="*/ 30 w 68"/>
                  <a:gd name="T21" fmla="*/ 47 h 73"/>
                  <a:gd name="T22" fmla="*/ 27 w 68"/>
                  <a:gd name="T23" fmla="*/ 38 h 73"/>
                  <a:gd name="T24" fmla="*/ 29 w 68"/>
                  <a:gd name="T25" fmla="*/ 33 h 73"/>
                  <a:gd name="T26" fmla="*/ 38 w 68"/>
                  <a:gd name="T27" fmla="*/ 33 h 73"/>
                  <a:gd name="T28" fmla="*/ 40 w 68"/>
                  <a:gd name="T29" fmla="*/ 38 h 73"/>
                  <a:gd name="T30" fmla="*/ 37 w 68"/>
                  <a:gd name="T31" fmla="*/ 55 h 73"/>
                  <a:gd name="T32" fmla="*/ 33 w 68"/>
                  <a:gd name="T33" fmla="*/ 55 h 73"/>
                  <a:gd name="T34" fmla="*/ 35 w 68"/>
                  <a:gd name="T35" fmla="*/ 46 h 73"/>
                  <a:gd name="T36" fmla="*/ 36 w 68"/>
                  <a:gd name="T37" fmla="*/ 35 h 73"/>
                  <a:gd name="T38" fmla="*/ 32 w 68"/>
                  <a:gd name="T39" fmla="*/ 35 h 73"/>
                  <a:gd name="T40" fmla="*/ 32 w 68"/>
                  <a:gd name="T41" fmla="*/ 46 h 73"/>
                  <a:gd name="T42" fmla="*/ 40 w 68"/>
                  <a:gd name="T43" fmla="*/ 65 h 73"/>
                  <a:gd name="T44" fmla="*/ 27 w 68"/>
                  <a:gd name="T45" fmla="*/ 61 h 73"/>
                  <a:gd name="T46" fmla="*/ 40 w 68"/>
                  <a:gd name="T47" fmla="*/ 65 h 73"/>
                  <a:gd name="T48" fmla="*/ 2 w 68"/>
                  <a:gd name="T49" fmla="*/ 37 h 73"/>
                  <a:gd name="T50" fmla="*/ 8 w 68"/>
                  <a:gd name="T51" fmla="*/ 31 h 73"/>
                  <a:gd name="T52" fmla="*/ 39 w 68"/>
                  <a:gd name="T53" fmla="*/ 69 h 73"/>
                  <a:gd name="T54" fmla="*/ 28 w 68"/>
                  <a:gd name="T55" fmla="*/ 65 h 73"/>
                  <a:gd name="T56" fmla="*/ 39 w 68"/>
                  <a:gd name="T57" fmla="*/ 69 h 73"/>
                  <a:gd name="T58" fmla="*/ 54 w 68"/>
                  <a:gd name="T59" fmla="*/ 18 h 73"/>
                  <a:gd name="T60" fmla="*/ 54 w 68"/>
                  <a:gd name="T61" fmla="*/ 10 h 73"/>
                  <a:gd name="T62" fmla="*/ 50 w 68"/>
                  <a:gd name="T63" fmla="*/ 14 h 73"/>
                  <a:gd name="T64" fmla="*/ 59 w 68"/>
                  <a:gd name="T65" fmla="*/ 31 h 73"/>
                  <a:gd name="T66" fmla="*/ 65 w 68"/>
                  <a:gd name="T67" fmla="*/ 37 h 73"/>
                  <a:gd name="T68" fmla="*/ 59 w 68"/>
                  <a:gd name="T69" fmla="*/ 31 h 73"/>
                  <a:gd name="T70" fmla="*/ 18 w 68"/>
                  <a:gd name="T71" fmla="*/ 14 h 73"/>
                  <a:gd name="T72" fmla="*/ 13 w 68"/>
                  <a:gd name="T73" fmla="*/ 10 h 73"/>
                  <a:gd name="T74" fmla="*/ 13 w 68"/>
                  <a:gd name="T75" fmla="*/ 10 h 73"/>
                  <a:gd name="T76" fmla="*/ 9 w 68"/>
                  <a:gd name="T77" fmla="*/ 14 h 73"/>
                  <a:gd name="T78" fmla="*/ 14 w 68"/>
                  <a:gd name="T79" fmla="*/ 18 h 73"/>
                  <a:gd name="T80" fmla="*/ 31 w 68"/>
                  <a:gd name="T81" fmla="*/ 9 h 73"/>
                  <a:gd name="T82" fmla="*/ 37 w 68"/>
                  <a:gd name="T83" fmla="*/ 3 h 73"/>
                  <a:gd name="T84" fmla="*/ 31 w 68"/>
                  <a:gd name="T85" fmla="*/ 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73">
                    <a:moveTo>
                      <a:pt x="37" y="73"/>
                    </a:moveTo>
                    <a:cubicBezTo>
                      <a:pt x="30" y="73"/>
                      <a:pt x="30" y="73"/>
                      <a:pt x="30" y="73"/>
                    </a:cubicBezTo>
                    <a:cubicBezTo>
                      <a:pt x="27" y="73"/>
                      <a:pt x="27" y="70"/>
                      <a:pt x="30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0" y="70"/>
                      <a:pt x="40" y="73"/>
                      <a:pt x="37" y="73"/>
                    </a:cubicBezTo>
                    <a:close/>
                    <a:moveTo>
                      <a:pt x="34" y="16"/>
                    </a:moveTo>
                    <a:cubicBezTo>
                      <a:pt x="44" y="16"/>
                      <a:pt x="53" y="24"/>
                      <a:pt x="53" y="35"/>
                    </a:cubicBezTo>
                    <a:cubicBezTo>
                      <a:pt x="53" y="44"/>
                      <a:pt x="48" y="44"/>
                      <a:pt x="46" y="51"/>
                    </a:cubicBezTo>
                    <a:cubicBezTo>
                      <a:pt x="45" y="54"/>
                      <a:pt x="45" y="60"/>
                      <a:pt x="4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3" y="60"/>
                      <a:pt x="23" y="53"/>
                      <a:pt x="21" y="51"/>
                    </a:cubicBezTo>
                    <a:cubicBezTo>
                      <a:pt x="20" y="46"/>
                      <a:pt x="16" y="44"/>
                      <a:pt x="15" y="39"/>
                    </a:cubicBezTo>
                    <a:cubicBezTo>
                      <a:pt x="12" y="27"/>
                      <a:pt x="21" y="16"/>
                      <a:pt x="34" y="16"/>
                    </a:cubicBezTo>
                    <a:close/>
                    <a:moveTo>
                      <a:pt x="39" y="55"/>
                    </a:moveTo>
                    <a:cubicBezTo>
                      <a:pt x="40" y="54"/>
                      <a:pt x="40" y="53"/>
                      <a:pt x="40" y="52"/>
                    </a:cubicBezTo>
                    <a:cubicBezTo>
                      <a:pt x="42" y="45"/>
                      <a:pt x="46" y="43"/>
                      <a:pt x="47" y="38"/>
                    </a:cubicBezTo>
                    <a:cubicBezTo>
                      <a:pt x="49" y="29"/>
                      <a:pt x="43" y="21"/>
                      <a:pt x="34" y="21"/>
                    </a:cubicBezTo>
                    <a:cubicBezTo>
                      <a:pt x="25" y="21"/>
                      <a:pt x="18" y="29"/>
                      <a:pt x="20" y="38"/>
                    </a:cubicBezTo>
                    <a:cubicBezTo>
                      <a:pt x="21" y="43"/>
                      <a:pt x="25" y="45"/>
                      <a:pt x="27" y="52"/>
                    </a:cubicBezTo>
                    <a:cubicBezTo>
                      <a:pt x="27" y="53"/>
                      <a:pt x="28" y="54"/>
                      <a:pt x="28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2"/>
                      <a:pt x="30" y="49"/>
                      <a:pt x="30" y="47"/>
                    </a:cubicBezTo>
                    <a:cubicBezTo>
                      <a:pt x="30" y="44"/>
                      <a:pt x="29" y="41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2" y="32"/>
                      <a:pt x="33" y="32"/>
                    </a:cubicBezTo>
                    <a:cubicBezTo>
                      <a:pt x="35" y="32"/>
                      <a:pt x="36" y="32"/>
                      <a:pt x="38" y="33"/>
                    </a:cubicBezTo>
                    <a:cubicBezTo>
                      <a:pt x="40" y="34"/>
                      <a:pt x="41" y="35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41"/>
                      <a:pt x="38" y="44"/>
                      <a:pt x="37" y="47"/>
                    </a:cubicBezTo>
                    <a:cubicBezTo>
                      <a:pt x="37" y="49"/>
                      <a:pt x="37" y="52"/>
                      <a:pt x="37" y="55"/>
                    </a:cubicBezTo>
                    <a:cubicBezTo>
                      <a:pt x="39" y="55"/>
                      <a:pt x="39" y="55"/>
                      <a:pt x="39" y="55"/>
                    </a:cubicBezTo>
                    <a:close/>
                    <a:moveTo>
                      <a:pt x="33" y="55"/>
                    </a:move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2"/>
                      <a:pt x="35" y="49"/>
                      <a:pt x="35" y="46"/>
                    </a:cubicBezTo>
                    <a:cubicBezTo>
                      <a:pt x="35" y="43"/>
                      <a:pt x="36" y="41"/>
                      <a:pt x="38" y="37"/>
                    </a:cubicBezTo>
                    <a:cubicBezTo>
                      <a:pt x="37" y="36"/>
                      <a:pt x="37" y="35"/>
                      <a:pt x="36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3" y="35"/>
                      <a:pt x="32" y="35"/>
                      <a:pt x="32" y="35"/>
                    </a:cubicBezTo>
                    <a:cubicBezTo>
                      <a:pt x="31" y="35"/>
                      <a:pt x="30" y="36"/>
                      <a:pt x="30" y="37"/>
                    </a:cubicBezTo>
                    <a:cubicBezTo>
                      <a:pt x="31" y="41"/>
                      <a:pt x="32" y="44"/>
                      <a:pt x="32" y="46"/>
                    </a:cubicBezTo>
                    <a:cubicBezTo>
                      <a:pt x="33" y="49"/>
                      <a:pt x="33" y="52"/>
                      <a:pt x="33" y="55"/>
                    </a:cubicBezTo>
                    <a:close/>
                    <a:moveTo>
                      <a:pt x="40" y="65"/>
                    </a:moveTo>
                    <a:cubicBezTo>
                      <a:pt x="27" y="65"/>
                      <a:pt x="27" y="65"/>
                      <a:pt x="27" y="65"/>
                    </a:cubicBezTo>
                    <a:cubicBezTo>
                      <a:pt x="25" y="65"/>
                      <a:pt x="25" y="61"/>
                      <a:pt x="27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2" y="61"/>
                      <a:pt x="42" y="65"/>
                      <a:pt x="40" y="65"/>
                    </a:cubicBezTo>
                    <a:close/>
                    <a:moveTo>
                      <a:pt x="8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0" y="37"/>
                      <a:pt x="0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1" y="31"/>
                      <a:pt x="11" y="37"/>
                      <a:pt x="8" y="37"/>
                    </a:cubicBezTo>
                    <a:close/>
                    <a:moveTo>
                      <a:pt x="39" y="69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26" y="69"/>
                      <a:pt x="26" y="65"/>
                      <a:pt x="28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1" y="65"/>
                      <a:pt x="41" y="69"/>
                      <a:pt x="39" y="69"/>
                    </a:cubicBezTo>
                    <a:close/>
                    <a:moveTo>
                      <a:pt x="50" y="14"/>
                    </a:moveTo>
                    <a:cubicBezTo>
                      <a:pt x="48" y="16"/>
                      <a:pt x="52" y="20"/>
                      <a:pt x="54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2"/>
                      <a:pt x="56" y="8"/>
                      <a:pt x="54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59" y="31"/>
                    </a:moveTo>
                    <a:cubicBezTo>
                      <a:pt x="65" y="31"/>
                      <a:pt x="65" y="31"/>
                      <a:pt x="65" y="31"/>
                    </a:cubicBezTo>
                    <a:cubicBezTo>
                      <a:pt x="68" y="31"/>
                      <a:pt x="68" y="37"/>
                      <a:pt x="65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7" y="31"/>
                      <a:pt x="59" y="31"/>
                    </a:cubicBezTo>
                    <a:close/>
                    <a:moveTo>
                      <a:pt x="14" y="18"/>
                    </a:moveTo>
                    <a:cubicBezTo>
                      <a:pt x="15" y="20"/>
                      <a:pt x="19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8"/>
                      <a:pt x="7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lose/>
                    <a:moveTo>
                      <a:pt x="31" y="9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1" y="0"/>
                      <a:pt x="37" y="0"/>
                      <a:pt x="37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1"/>
                      <a:pt x="31" y="11"/>
                      <a:pt x="31" y="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030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undesSans Regular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FD344EC8-EB72-4990-A7FE-2D2733ECCEFB}"/>
                </a:ext>
              </a:extLst>
            </p:cNvPr>
            <p:cNvGrpSpPr/>
            <p:nvPr/>
          </p:nvGrpSpPr>
          <p:grpSpPr>
            <a:xfrm>
              <a:off x="10929240" y="3033046"/>
              <a:ext cx="489600" cy="489878"/>
              <a:chOff x="10929240" y="3033046"/>
              <a:chExt cx="489600" cy="489878"/>
            </a:xfrm>
          </p:grpSpPr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95CFBA91-7605-41A1-8BB8-1482DE8A7EA7}"/>
                  </a:ext>
                </a:extLst>
              </p:cNvPr>
              <p:cNvSpPr/>
              <p:nvPr/>
            </p:nvSpPr>
            <p:spPr bwMode="gray">
              <a:xfrm rot="5400000">
                <a:off x="10929101" y="3033185"/>
                <a:ext cx="489878" cy="489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64000">
                    <a:srgbClr val="002060">
                      <a:lumMod val="90000"/>
                      <a:lumOff val="10000"/>
                    </a:srgbClr>
                  </a:gs>
                  <a:gs pos="100000">
                    <a:schemeClr val="accent1">
                      <a:lumMod val="80000"/>
                      <a:lumOff val="2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1800" b="1" dirty="0">
                  <a:solidFill>
                    <a:schemeClr val="bg1"/>
                  </a:solidFill>
                  <a:latin typeface="BundesSans Regular"/>
                </a:endParaRPr>
              </a:p>
            </p:txBody>
          </p:sp>
          <p:grpSp>
            <p:nvGrpSpPr>
              <p:cNvPr id="114" name="METRO ICON - check chateau">
                <a:extLst>
                  <a:ext uri="{FF2B5EF4-FFF2-40B4-BE49-F238E27FC236}">
                    <a16:creationId xmlns:a16="http://schemas.microsoft.com/office/drawing/2014/main" id="{A4CB360B-F259-4226-90D1-68B6BAFD1114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11061282" y="3115985"/>
                <a:ext cx="225516" cy="324000"/>
                <a:chOff x="3326452" y="3413935"/>
                <a:chExt cx="352459" cy="506380"/>
              </a:xfrm>
              <a:solidFill>
                <a:schemeClr val="bg1"/>
              </a:solidFill>
            </p:grpSpPr>
            <p:sp>
              <p:nvSpPr>
                <p:cNvPr id="115" name="Freeform 21">
                  <a:extLst>
                    <a:ext uri="{FF2B5EF4-FFF2-40B4-BE49-F238E27FC236}">
                      <a16:creationId xmlns:a16="http://schemas.microsoft.com/office/drawing/2014/main" id="{7B85ABF4-6210-4032-B958-5B789DC957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3326452" y="3672702"/>
                  <a:ext cx="352459" cy="247613"/>
                </a:xfrm>
                <a:custGeom>
                  <a:avLst/>
                  <a:gdLst>
                    <a:gd name="T0" fmla="*/ 0 w 222"/>
                    <a:gd name="T1" fmla="*/ 156 h 156"/>
                    <a:gd name="T2" fmla="*/ 0 w 222"/>
                    <a:gd name="T3" fmla="*/ 0 h 156"/>
                    <a:gd name="T4" fmla="*/ 222 w 222"/>
                    <a:gd name="T5" fmla="*/ 0 h 156"/>
                    <a:gd name="T6" fmla="*/ 222 w 222"/>
                    <a:gd name="T7" fmla="*/ 156 h 156"/>
                    <a:gd name="T8" fmla="*/ 0 w 222"/>
                    <a:gd name="T9" fmla="*/ 156 h 156"/>
                    <a:gd name="T10" fmla="*/ 100 w 222"/>
                    <a:gd name="T11" fmla="*/ 117 h 156"/>
                    <a:gd name="T12" fmla="*/ 163 w 222"/>
                    <a:gd name="T13" fmla="*/ 54 h 156"/>
                    <a:gd name="T14" fmla="*/ 147 w 222"/>
                    <a:gd name="T15" fmla="*/ 39 h 156"/>
                    <a:gd name="T16" fmla="*/ 99 w 222"/>
                    <a:gd name="T17" fmla="*/ 87 h 156"/>
                    <a:gd name="T18" fmla="*/ 79 w 222"/>
                    <a:gd name="T19" fmla="*/ 67 h 156"/>
                    <a:gd name="T20" fmla="*/ 64 w 222"/>
                    <a:gd name="T21" fmla="*/ 82 h 156"/>
                    <a:gd name="T22" fmla="*/ 100 w 222"/>
                    <a:gd name="T23" fmla="*/ 11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2" h="156">
                      <a:moveTo>
                        <a:pt x="0" y="156"/>
                      </a:moveTo>
                      <a:cubicBezTo>
                        <a:pt x="0" y="104"/>
                        <a:pt x="0" y="52"/>
                        <a:pt x="0" y="0"/>
                      </a:cubicBezTo>
                      <a:cubicBezTo>
                        <a:pt x="74" y="0"/>
                        <a:pt x="148" y="0"/>
                        <a:pt x="222" y="0"/>
                      </a:cubicBezTo>
                      <a:cubicBezTo>
                        <a:pt x="222" y="52"/>
                        <a:pt x="222" y="104"/>
                        <a:pt x="222" y="156"/>
                      </a:cubicBezTo>
                      <a:cubicBezTo>
                        <a:pt x="148" y="156"/>
                        <a:pt x="74" y="156"/>
                        <a:pt x="0" y="156"/>
                      </a:cubicBezTo>
                      <a:close/>
                      <a:moveTo>
                        <a:pt x="100" y="117"/>
                      </a:moveTo>
                      <a:cubicBezTo>
                        <a:pt x="121" y="96"/>
                        <a:pt x="142" y="75"/>
                        <a:pt x="163" y="54"/>
                      </a:cubicBezTo>
                      <a:cubicBezTo>
                        <a:pt x="158" y="49"/>
                        <a:pt x="153" y="44"/>
                        <a:pt x="147" y="39"/>
                      </a:cubicBezTo>
                      <a:cubicBezTo>
                        <a:pt x="132" y="54"/>
                        <a:pt x="116" y="70"/>
                        <a:pt x="99" y="87"/>
                      </a:cubicBezTo>
                      <a:cubicBezTo>
                        <a:pt x="92" y="80"/>
                        <a:pt x="85" y="73"/>
                        <a:pt x="79" y="67"/>
                      </a:cubicBezTo>
                      <a:cubicBezTo>
                        <a:pt x="74" y="72"/>
                        <a:pt x="69" y="77"/>
                        <a:pt x="64" y="82"/>
                      </a:cubicBezTo>
                      <a:cubicBezTo>
                        <a:pt x="76" y="94"/>
                        <a:pt x="88" y="105"/>
                        <a:pt x="100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BundesSans Regular"/>
                  </a:endParaRPr>
                </a:p>
              </p:txBody>
            </p:sp>
            <p:sp>
              <p:nvSpPr>
                <p:cNvPr id="116" name="Freeform 21">
                  <a:extLst>
                    <a:ext uri="{FF2B5EF4-FFF2-40B4-BE49-F238E27FC236}">
                      <a16:creationId xmlns:a16="http://schemas.microsoft.com/office/drawing/2014/main" id="{AA6EC8EF-EC6A-418D-977B-FFFB9CD937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1067" y="3413935"/>
                  <a:ext cx="265460" cy="220844"/>
                </a:xfrm>
                <a:custGeom>
                  <a:avLst/>
                  <a:gdLst>
                    <a:gd name="T0" fmla="*/ 166 w 167"/>
                    <a:gd name="T1" fmla="*/ 139 h 139"/>
                    <a:gd name="T2" fmla="*/ 129 w 167"/>
                    <a:gd name="T3" fmla="*/ 139 h 139"/>
                    <a:gd name="T4" fmla="*/ 129 w 167"/>
                    <a:gd name="T5" fmla="*/ 135 h 139"/>
                    <a:gd name="T6" fmla="*/ 129 w 167"/>
                    <a:gd name="T7" fmla="*/ 92 h 139"/>
                    <a:gd name="T8" fmla="*/ 81 w 167"/>
                    <a:gd name="T9" fmla="*/ 47 h 139"/>
                    <a:gd name="T10" fmla="*/ 38 w 167"/>
                    <a:gd name="T11" fmla="*/ 90 h 139"/>
                    <a:gd name="T12" fmla="*/ 38 w 167"/>
                    <a:gd name="T13" fmla="*/ 135 h 139"/>
                    <a:gd name="T14" fmla="*/ 38 w 167"/>
                    <a:gd name="T15" fmla="*/ 139 h 139"/>
                    <a:gd name="T16" fmla="*/ 1 w 167"/>
                    <a:gd name="T17" fmla="*/ 139 h 139"/>
                    <a:gd name="T18" fmla="*/ 0 w 167"/>
                    <a:gd name="T19" fmla="*/ 137 h 139"/>
                    <a:gd name="T20" fmla="*/ 1 w 167"/>
                    <a:gd name="T21" fmla="*/ 89 h 139"/>
                    <a:gd name="T22" fmla="*/ 38 w 167"/>
                    <a:gd name="T23" fmla="*/ 23 h 139"/>
                    <a:gd name="T24" fmla="*/ 147 w 167"/>
                    <a:gd name="T25" fmla="*/ 39 h 139"/>
                    <a:gd name="T26" fmla="*/ 166 w 167"/>
                    <a:gd name="T27" fmla="*/ 89 h 139"/>
                    <a:gd name="T28" fmla="*/ 166 w 167"/>
                    <a:gd name="T29" fmla="*/ 138 h 139"/>
                    <a:gd name="T30" fmla="*/ 166 w 167"/>
                    <a:gd name="T31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7" h="139">
                      <a:moveTo>
                        <a:pt x="166" y="139"/>
                      </a:moveTo>
                      <a:cubicBezTo>
                        <a:pt x="154" y="139"/>
                        <a:pt x="142" y="139"/>
                        <a:pt x="129" y="139"/>
                      </a:cubicBezTo>
                      <a:cubicBezTo>
                        <a:pt x="129" y="138"/>
                        <a:pt x="129" y="137"/>
                        <a:pt x="129" y="135"/>
                      </a:cubicBezTo>
                      <a:cubicBezTo>
                        <a:pt x="129" y="121"/>
                        <a:pt x="129" y="106"/>
                        <a:pt x="129" y="92"/>
                      </a:cubicBezTo>
                      <a:cubicBezTo>
                        <a:pt x="128" y="66"/>
                        <a:pt x="107" y="46"/>
                        <a:pt x="81" y="47"/>
                      </a:cubicBezTo>
                      <a:cubicBezTo>
                        <a:pt x="58" y="48"/>
                        <a:pt x="39" y="67"/>
                        <a:pt x="38" y="90"/>
                      </a:cubicBezTo>
                      <a:cubicBezTo>
                        <a:pt x="38" y="105"/>
                        <a:pt x="38" y="120"/>
                        <a:pt x="38" y="135"/>
                      </a:cubicBezTo>
                      <a:cubicBezTo>
                        <a:pt x="38" y="136"/>
                        <a:pt x="38" y="137"/>
                        <a:pt x="38" y="139"/>
                      </a:cubicBezTo>
                      <a:cubicBezTo>
                        <a:pt x="25" y="139"/>
                        <a:pt x="13" y="139"/>
                        <a:pt x="1" y="139"/>
                      </a:cubicBezTo>
                      <a:cubicBezTo>
                        <a:pt x="1" y="138"/>
                        <a:pt x="0" y="138"/>
                        <a:pt x="0" y="137"/>
                      </a:cubicBezTo>
                      <a:cubicBezTo>
                        <a:pt x="0" y="121"/>
                        <a:pt x="0" y="105"/>
                        <a:pt x="1" y="89"/>
                      </a:cubicBezTo>
                      <a:cubicBezTo>
                        <a:pt x="2" y="61"/>
                        <a:pt x="15" y="38"/>
                        <a:pt x="38" y="23"/>
                      </a:cubicBezTo>
                      <a:cubicBezTo>
                        <a:pt x="74" y="0"/>
                        <a:pt x="119" y="7"/>
                        <a:pt x="147" y="39"/>
                      </a:cubicBezTo>
                      <a:cubicBezTo>
                        <a:pt x="159" y="53"/>
                        <a:pt x="166" y="70"/>
                        <a:pt x="166" y="89"/>
                      </a:cubicBezTo>
                      <a:cubicBezTo>
                        <a:pt x="167" y="105"/>
                        <a:pt x="166" y="121"/>
                        <a:pt x="166" y="138"/>
                      </a:cubicBezTo>
                      <a:cubicBezTo>
                        <a:pt x="166" y="138"/>
                        <a:pt x="166" y="139"/>
                        <a:pt x="166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BundesSans Regular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035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41F3DD0-0EA3-4A45-9EE3-D97F2A20147D}"/>
              </a:ext>
            </a:extLst>
          </p:cNvPr>
          <p:cNvGrpSpPr>
            <a:grpSpLocks noChangeAspect="1"/>
          </p:cNvGrpSpPr>
          <p:nvPr/>
        </p:nvGrpSpPr>
        <p:grpSpPr>
          <a:xfrm>
            <a:off x="2023396" y="3077665"/>
            <a:ext cx="8144189" cy="2808000"/>
            <a:chOff x="1527023" y="3096480"/>
            <a:chExt cx="10062187" cy="3469298"/>
          </a:xfrm>
          <a:solidFill>
            <a:srgbClr val="E8ECEF"/>
          </a:solidFill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2C081A1-D7B0-4E8A-BF9D-DA9B709E5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023" y="3096480"/>
              <a:ext cx="10062187" cy="3469298"/>
            </a:xfrm>
            <a:prstGeom prst="rect">
              <a:avLst/>
            </a:prstGeom>
            <a:grpFill/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52C1FBE9-98CD-464E-8EF7-3C9047FD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643" y="6013753"/>
              <a:ext cx="539737" cy="360000"/>
            </a:xfrm>
            <a:prstGeom prst="rect">
              <a:avLst/>
            </a:prstGeom>
            <a:grpFill/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1D305E1-47FC-41CE-A4E8-04160499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727" y="6019633"/>
              <a:ext cx="479999" cy="360000"/>
            </a:xfrm>
            <a:prstGeom prst="rect">
              <a:avLst/>
            </a:prstGeom>
            <a:grpFill/>
          </p:spPr>
        </p:pic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1405C72D-76C4-4D1B-9B36-04731B231A29}"/>
                </a:ext>
              </a:extLst>
            </p:cNvPr>
            <p:cNvGrpSpPr/>
            <p:nvPr/>
          </p:nvGrpSpPr>
          <p:grpSpPr>
            <a:xfrm>
              <a:off x="5241561" y="5739638"/>
              <a:ext cx="1012173" cy="806323"/>
              <a:chOff x="252783" y="5057511"/>
              <a:chExt cx="2051762" cy="1405232"/>
            </a:xfrm>
            <a:grpFill/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60AE6C6C-F154-42DA-A98E-17A07A30C3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2376" y="5059579"/>
                <a:ext cx="2032169" cy="1403164"/>
              </a:xfrm>
              <a:prstGeom prst="rect">
                <a:avLst/>
              </a:prstGeom>
              <a:grpFill/>
            </p:spPr>
          </p:pic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5D4D8653-5B24-4D64-8F51-AE254044883D}"/>
                  </a:ext>
                </a:extLst>
              </p:cNvPr>
              <p:cNvSpPr/>
              <p:nvPr/>
            </p:nvSpPr>
            <p:spPr>
              <a:xfrm>
                <a:off x="252783" y="5057511"/>
                <a:ext cx="540072" cy="36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7536263" y="3058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BundesSans Regular" panose="020B0002030500000203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083844" y="998677"/>
            <a:ext cx="7921233" cy="3394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6199" tIns="43100" rIns="86199" bIns="43100" numCol="1" rtlCol="0" anchor="ctr" anchorCtr="0" compatLnSpc="1">
            <a:prstTxWarp prst="textNoShape">
              <a:avLst/>
            </a:prstTxWarp>
          </a:bodyPr>
          <a:lstStyle/>
          <a:p>
            <a:pPr algn="ctr" defTabSz="862011" fontAlgn="base">
              <a:lnSpc>
                <a:spcPct val="125000"/>
              </a:lnSpc>
              <a:spcBef>
                <a:spcPts val="566"/>
              </a:spcBef>
              <a:spcAft>
                <a:spcPct val="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el 2"/>
          <p:cNvSpPr>
            <a:spLocks noGrp="1"/>
          </p:cNvSpPr>
          <p:nvPr>
            <p:ph type="ctrTitle"/>
          </p:nvPr>
        </p:nvSpPr>
        <p:spPr>
          <a:xfrm>
            <a:off x="2398655" y="46287"/>
            <a:ext cx="8151358" cy="833643"/>
          </a:xfrm>
        </p:spPr>
        <p:txBody>
          <a:bodyPr anchor="ctr"/>
          <a:lstStyle/>
          <a:p>
            <a:r>
              <a:rPr lang="de-DE" sz="2400" b="1" dirty="0"/>
              <a:t>Bundeswehr Command and Control (C2) </a:t>
            </a:r>
            <a:r>
              <a:rPr lang="de-DE" sz="2400" b="1" dirty="0" err="1"/>
              <a:t>Capabilities</a:t>
            </a:r>
            <a:endParaRPr lang="de-DE" sz="24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02B1134-DCBF-4F7F-8C75-74CBD6B56FF3}"/>
              </a:ext>
            </a:extLst>
          </p:cNvPr>
          <p:cNvSpPr txBox="1"/>
          <p:nvPr/>
        </p:nvSpPr>
        <p:spPr>
          <a:xfrm>
            <a:off x="2043060" y="5840245"/>
            <a:ext cx="8124525" cy="523220"/>
          </a:xfrm>
          <a:prstGeom prst="rect">
            <a:avLst/>
          </a:prstGeom>
          <a:solidFill>
            <a:srgbClr val="00448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Digitization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</a:t>
            </a:r>
            <a:r>
              <a:rPr lang="de-DE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interoperable 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b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 – AOR – AOO</a:t>
            </a:r>
          </a:p>
        </p:txBody>
      </p:sp>
      <p:sp>
        <p:nvSpPr>
          <p:cNvPr id="24" name="Pfeil: nach links und rechts 23">
            <a:extLst>
              <a:ext uri="{FF2B5EF4-FFF2-40B4-BE49-F238E27FC236}">
                <a16:creationId xmlns:a16="http://schemas.microsoft.com/office/drawing/2014/main" id="{EF6A86EE-4987-4FB6-A60E-45513FFF210B}"/>
              </a:ext>
            </a:extLst>
          </p:cNvPr>
          <p:cNvSpPr/>
          <p:nvPr/>
        </p:nvSpPr>
        <p:spPr>
          <a:xfrm>
            <a:off x="1366463" y="2291800"/>
            <a:ext cx="9380306" cy="947605"/>
          </a:xfrm>
          <a:prstGeom prst="leftRightArrow">
            <a:avLst>
              <a:gd name="adj1" fmla="val 47326"/>
              <a:gd name="adj2" fmla="val 40704"/>
            </a:avLst>
          </a:prstGeom>
          <a:solidFill>
            <a:srgbClr val="004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8107787" y="1425735"/>
            <a:ext cx="1897288" cy="10043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F5F5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ts val="566"/>
              </a:spcBef>
            </a:pPr>
            <a:r>
              <a:rPr lang="de-DE" sz="1200" dirty="0">
                <a:solidFill>
                  <a:srgbClr val="000000"/>
                </a:solidFill>
                <a:cs typeface="Arial" panose="020B0604020202020204" pitchFamily="34" charset="0"/>
              </a:rPr>
              <a:t>IT </a:t>
            </a:r>
            <a:r>
              <a:rPr lang="de-DE" sz="1200" dirty="0" err="1">
                <a:solidFill>
                  <a:srgbClr val="000000"/>
                </a:solidFill>
                <a:cs typeface="Arial" panose="020B0604020202020204" pitchFamily="34" charset="0"/>
              </a:rPr>
              <a:t>services</a:t>
            </a:r>
            <a:r>
              <a:rPr lang="de-DE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cs typeface="Arial" panose="020B0604020202020204" pitchFamily="34" charset="0"/>
              </a:rPr>
              <a:t>for</a:t>
            </a:r>
            <a:endParaRPr 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ts val="566"/>
              </a:spcBef>
            </a:pPr>
            <a:r>
              <a:rPr lang="de-DE" sz="1200" b="1" dirty="0">
                <a:solidFill>
                  <a:srgbClr val="000000"/>
                </a:solidFill>
                <a:cs typeface="Arial" panose="020B0604020202020204" pitchFamily="34" charset="0"/>
              </a:rPr>
              <a:t>mobile </a:t>
            </a: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elements</a:t>
            </a:r>
            <a:endParaRPr lang="de-DE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 Box 94"/>
          <p:cNvSpPr txBox="1">
            <a:spLocks noChangeArrowheads="1"/>
          </p:cNvSpPr>
          <p:nvPr/>
        </p:nvSpPr>
        <p:spPr bwMode="auto">
          <a:xfrm>
            <a:off x="6082831" y="1425736"/>
            <a:ext cx="1908518" cy="10060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F5F5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ts val="566"/>
              </a:spcBef>
            </a:pPr>
            <a:r>
              <a:rPr lang="de-DE" sz="1200" dirty="0">
                <a:solidFill>
                  <a:srgbClr val="000000"/>
                </a:solidFill>
                <a:cs typeface="Arial" panose="020B0604020202020204" pitchFamily="34" charset="0"/>
              </a:rPr>
              <a:t>IT </a:t>
            </a:r>
            <a:r>
              <a:rPr lang="de-DE" sz="1200" dirty="0" err="1">
                <a:solidFill>
                  <a:srgbClr val="000000"/>
                </a:solidFill>
                <a:cs typeface="Arial" panose="020B0604020202020204" pitchFamily="34" charset="0"/>
              </a:rPr>
              <a:t>services</a:t>
            </a:r>
            <a:r>
              <a:rPr lang="de-DE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cs typeface="Arial" panose="020B0604020202020204" pitchFamily="34" charset="0"/>
              </a:rPr>
              <a:t>for</a:t>
            </a:r>
            <a:endParaRPr 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ts val="566"/>
              </a:spcBef>
            </a:pP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stationary</a:t>
            </a:r>
            <a:r>
              <a:rPr lang="de-DE" sz="1200" b="1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deployable</a:t>
            </a:r>
            <a:r>
              <a:rPr lang="de-DE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facilities</a:t>
            </a:r>
            <a:endParaRPr lang="de-DE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Box 94"/>
          <p:cNvSpPr txBox="1">
            <a:spLocks noChangeArrowheads="1"/>
          </p:cNvSpPr>
          <p:nvPr/>
        </p:nvSpPr>
        <p:spPr bwMode="auto">
          <a:xfrm>
            <a:off x="4057876" y="1425736"/>
            <a:ext cx="1908518" cy="10060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F5F5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t" anchorCtr="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ts val="566"/>
              </a:spcBef>
            </a:pPr>
            <a:r>
              <a:rPr lang="de-DE" sz="1200" dirty="0">
                <a:solidFill>
                  <a:srgbClr val="000000"/>
                </a:solidFill>
                <a:cs typeface="Arial" panose="020B0604020202020204" pitchFamily="34" charset="0"/>
              </a:rPr>
              <a:t>IT </a:t>
            </a:r>
            <a:r>
              <a:rPr lang="de-DE" sz="1200" dirty="0" err="1">
                <a:solidFill>
                  <a:srgbClr val="000000"/>
                </a:solidFill>
                <a:cs typeface="Arial" panose="020B0604020202020204" pitchFamily="34" charset="0"/>
              </a:rPr>
              <a:t>services</a:t>
            </a:r>
            <a:r>
              <a:rPr lang="de-DE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cs typeface="Arial" panose="020B0604020202020204" pitchFamily="34" charset="0"/>
              </a:rPr>
              <a:t>for</a:t>
            </a:r>
            <a:endParaRPr 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ts val="566"/>
              </a:spcBef>
            </a:pP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long</a:t>
            </a:r>
            <a:r>
              <a:rPr lang="de-DE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range</a:t>
            </a:r>
            <a:r>
              <a:rPr lang="de-DE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connectivity</a:t>
            </a:r>
            <a:r>
              <a:rPr lang="de-DE" sz="1200" b="1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networking</a:t>
            </a:r>
            <a:endParaRPr lang="de-DE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 Box 94"/>
          <p:cNvSpPr txBox="1">
            <a:spLocks noChangeArrowheads="1"/>
          </p:cNvSpPr>
          <p:nvPr/>
        </p:nvSpPr>
        <p:spPr bwMode="auto">
          <a:xfrm>
            <a:off x="2083844" y="1425736"/>
            <a:ext cx="1857595" cy="10060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F5F5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ts val="566"/>
              </a:spcBef>
            </a:pPr>
            <a:r>
              <a:rPr lang="de-DE" sz="1200" dirty="0">
                <a:solidFill>
                  <a:srgbClr val="000000"/>
                </a:solidFill>
                <a:cs typeface="Arial" panose="020B0604020202020204" pitchFamily="34" charset="0"/>
              </a:rPr>
              <a:t>IT </a:t>
            </a:r>
            <a:r>
              <a:rPr lang="de-DE" sz="1200" dirty="0" err="1">
                <a:solidFill>
                  <a:srgbClr val="000000"/>
                </a:solidFill>
                <a:cs typeface="Arial" panose="020B0604020202020204" pitchFamily="34" charset="0"/>
              </a:rPr>
              <a:t>services</a:t>
            </a:r>
            <a:r>
              <a:rPr lang="de-DE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cs typeface="Arial" panose="020B0604020202020204" pitchFamily="34" charset="0"/>
              </a:rPr>
              <a:t>for</a:t>
            </a:r>
            <a:endParaRPr 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ts val="566"/>
              </a:spcBef>
            </a:pP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foreign</a:t>
            </a:r>
            <a:r>
              <a:rPr lang="de-DE" sz="1200" b="1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domestic</a:t>
            </a:r>
            <a:r>
              <a:rPr lang="de-DE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departments</a:t>
            </a:r>
            <a:endParaRPr lang="de-DE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411C58-030A-4104-B5CA-D6CAEC266360}"/>
              </a:ext>
            </a:extLst>
          </p:cNvPr>
          <p:cNvSpPr txBox="1"/>
          <p:nvPr/>
        </p:nvSpPr>
        <p:spPr>
          <a:xfrm>
            <a:off x="194520" y="2679877"/>
            <a:ext cx="2032169" cy="1877437"/>
          </a:xfrm>
          <a:prstGeom prst="rect">
            <a:avLst/>
          </a:prstGeom>
          <a:solidFill>
            <a:srgbClr val="ADB7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Prerequisite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Multi Domain Integration</a:t>
            </a:r>
          </a:p>
          <a:p>
            <a:pPr algn="ctr"/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Information -,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-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superiority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FA4B23D-E5E4-4378-8F7E-1EAF5D6757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4292" y="3801184"/>
            <a:ext cx="2032169" cy="14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47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+J+yKC3bSFArfbqa05UPloEAAAAAAADAAAABAADAAAAAwADAAIA////////BQAAAAMAEAALkG9740E0q0O/aNe9uTdi6QQAAAABAAMAAAACAAMAAAABAAMAAAAEAP///////wQAAgD///////8FAAAABAAQAAvNt0cKldjTRaAtiJ42lELb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4n7IoLdtIUCt9uprTlQ+WgREYXRhAAUAAAAAAk5hbWUADQAAAExpbmtEYXRhTGlzdAAQVmVyc2lvbgABAAAACUxhc3RXcml0ZQDFMlxwkgEAAAABAP////9hAGEAAAAFX2lkABAAAAAEkG9740E0q0O/aNe9uTdi6QREYXRhAAUAAAAAAk5hbWUADQAAAExpbmtEYXRhTGlzdAAQVmVyc2lvbgAAAAAACUxhc3RXcml0ZQC9MlxwkgEAAAACAP////9wAHAAAAAFX2lkABAAAAAEzbdHCpXY00WgLYieNpRC2wNEYXRhABYAAAACUGVyc29uYWxJZAABAAAAAAACTmFtZQALAAAAUGVyc29uYWxJZAAQVmVyc2lvbgAAAAAACUxhc3RXcml0ZQAGM1xw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IBAwAAAAMA////////DgAGTGlua0RhdGFMaXN0XzAEAAAAAQAFAAAAAAAFAAAAAgAFAAAAAAAFAAAABAAEAAIBAwAAAAQA////////DAAGUGVyc29uYWxJZF8wBAAAAAIABQAAAAI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0587435826461"/>
  <p:tag name="EMPOWERCHARTSPROPERTIES_B_LENGTH" val="24576"/>
  <p:tag name="DOWN_MIGRATION_INITIAL_LAYOUT_REQUIRED" val="9.2.99"/>
  <p:tag name="RUNTIME_ID" val="48496927-b1dc-48dd-8e18-70745292edc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/////wUA8gsAAAAAAAAAAAAAIAD///////////////8AAAD///////////////8DAAAAAg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4jUNz/9df5Lkr3bSsMH1CwEAAAAAAADAAAAAAADAAAAAwADAAQA////////BQAAAAMAEAAL1UiRi05QikCjLYlSIWCkxAQAAAABAAMAAAACAAMAAAAEAAMAAAAAAP///////wMAAAAAAP///////wMAAAAAAP///////wQAAQD///////8FAAAABAAQAAsY4EirEcZTQbciqBcLx99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iNQ3P/11/kuSvdtKwwfULAREYXRhAAUAAAAAAk5hbWUADQAAAExpbmtEYXRhTGlzdAAQVmVyc2lvbgAAAAAACUxhc3RXcml0ZQDPEF1wkgEAAAABAP////9hAGEAAAAFX2lkABAAAAAE1UiRi05QikCjLYlSIWCkxAREYXRhAAUAAAAAAk5hbWUADQAAAExpbmtEYXRhTGlzdAAQVmVyc2lvbgABAAAACUxhc3RXcml0ZQDPEF1wkgEAAAACAP////9wAHAAAAAFX2lkABAAAAAEGOBIqxHGU0G3IqgXC8ffcQNEYXRhABYAAAACUGVyc29uYWxJZAABAAAAAAACTmFtZQALAAAAUGVyc29uYWxJZAAQVmVyc2lvbgAAAAAACUxhc3RXcml0ZQDjEF1w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C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QBAwAAAAMA////////DgAGTGlua0RhdGFMaXN0XzEEAAAAAQAFAAAAAgAFAAAABAAFAAAAAAD///////8FAAAAAAD///////8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0588003743731"/>
  <p:tag name="EMPOWERCHARTSPROPERTIES_B_LENGTH" val="24576"/>
  <p:tag name="DOWN_MIGRATION_INITIAL_LAYOUT_REQUIRED" val="9.2.99"/>
  <p:tag name="RUNTIME_ID" val="686947eb-684c-487c-83be-01939a7587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/////wUA/gs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9icqiFa6elPorrI6fhlfzgEAAAAAAADAAAAAAADAAAAAwADAAAAAAADAAAABAADAAEA////////BQAAAAMAEAALWKT9fTrttkib8S/MW35ccQQAAAABAAMAAAACAAMAAAAEAAQAAgD///////8FAAAABAAQAAt0TM2H3OLUTbBcx+Ij0+SOBAAAAAIAAwAAAAMAAwAAAAEAAw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2JyqIVrp6U+iusjp+GV/OAREYXRhAAUAAAAAAk5hbWUADQAAAExpbmtEYXRhTGlzdAAQVmVyc2lvbgAAAAAACUxhc3RXcml0ZQABEV1wkgEAAAABAP////9hAGEAAAAFX2lkABAAAAAEWKT9fTrttkib8S/MW35ccQREYXRhAAUAAAAAAk5hbWUADQAAAExpbmtEYXRhTGlzdAAQVmVyc2lvbgABAAAACUxhc3RXcml0ZQACEV1wkgEAAAACAP////9wAHAAAAAFX2lkABAAAAAEdEzNh9zi1E2wXMfiI9PkjgNEYXRhABYAAAACUGVyc29uYWxJZAABAAAAAAACTmFtZQALAAAAUGVyc29uYWxJZAAQVmVyc2lvbgAAAAAACUxhc3RXcml0ZQApEV1w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0588004441971"/>
  <p:tag name="EMPOWERCHARTSPROPERTIES_B_LENGTH" val="24576"/>
  <p:tag name="DOWN_MIGRATION_INITIAL_LAYOUT_REQUIRED" val="9.2.99"/>
  <p:tag name="RUNTIME_ID" val="7a17c552-2ec4-4c84-94e9-418018470ee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Vg-CIT-Masterfolie-16zu9.potx" id="{98CB1802-F2B7-4C5C-AAA6-EC56F6F50C3C}" vid="{B6EA036B-B452-4CBC-951A-403F7D1247E1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MVg Vorgangsdokument" ma:contentTypeID="0x0101001A777E46849446CF8C9F56D3A84EE11A00370D713EB1FA461B9B6CEA774C7BDFFE003765E1D0580C4E1C9976CB67E1A9F9A2002410544B0144C34D81D7FEC4406C3C33" ma:contentTypeVersion="5" ma:contentTypeDescription="Ein neues Dokument erstellen." ma:contentTypeScope="" ma:versionID="7764a1edd05fe407bd6224bf1eaebd07">
  <xsd:schema xmlns:xsd="http://www.w3.org/2001/XMLSchema" xmlns:xs="http://www.w3.org/2001/XMLSchema" xmlns:p="http://schemas.microsoft.com/office/2006/metadata/properties" xmlns:ns2="65d880b5-2e82-4740-826a-f2e15d5d5207" xmlns:ns3="b8114b2c-3187-4eea-8b8b-32f2bd591920" targetNamespace="http://schemas.microsoft.com/office/2006/metadata/properties" ma:root="true" ma:fieldsID="f722bf88cf2e5fa0059484bba9f19946" ns2:_="" ns3:_="">
    <xsd:import namespace="65d880b5-2e82-4740-826a-f2e15d5d5207"/>
    <xsd:import namespace="b8114b2c-3187-4eea-8b8b-32f2bd591920"/>
    <xsd:element name="properties">
      <xsd:complexType>
        <xsd:sequence>
          <xsd:element name="documentManagement">
            <xsd:complexType>
              <xsd:all>
                <xsd:element ref="ns2:d90441f3622b42cda0d0914aef71c72c" minOccurs="0"/>
                <xsd:element ref="ns2:TaxCatchAll" minOccurs="0"/>
                <xsd:element ref="ns2:TaxCatchAllLabel" minOccurs="0"/>
                <xsd:element ref="ns2:ja99dd3faf634c7ca225f1017eb9c928" minOccurs="0"/>
                <xsd:element ref="ns2:c7b1f9990542461aba7b8247ebc5f7b5" minOccurs="0"/>
                <xsd:element ref="ns2:a32b58a408574202acfb8172842c4fe5" minOccurs="0"/>
                <xsd:element ref="ns2:j80aba762083420da7edb58bf239d91b" minOccurs="0"/>
                <xsd:element ref="ns2:h4c4c02eb00f46dbb5c566c66e0840e5" minOccurs="0"/>
                <xsd:element ref="ns2:eGovDescription" minOccurs="0"/>
                <xsd:element ref="ns2:eGovMailSubject" minOccurs="0"/>
                <xsd:element ref="ns2:eGovHere" minOccurs="0"/>
                <xsd:element ref="ns2:eGovMainNumber" minOccurs="0"/>
                <xsd:element ref="ns2:eGovProtocolStatus" minOccurs="0"/>
                <xsd:element ref="ns2:eGovContractNumber" minOccurs="0"/>
                <xsd:element ref="ns2:eGovReference" minOccurs="0"/>
                <xsd:element ref="ns2:eGovRemindDate" minOccurs="0"/>
                <xsd:element ref="ns2:eGovRemindReason" minOccurs="0"/>
                <xsd:element ref="ns2:eGovOriginator" minOccurs="0"/>
                <xsd:element ref="ns2:eGovNextSurvey" minOccurs="0"/>
                <xsd:element ref="ns2:eGovCustodyDurationDocument" minOccurs="0"/>
                <xsd:element ref="ns2:eGovCustodyDuration" minOccurs="0"/>
                <xsd:element ref="ns2:eGovItemReferenceNumber" minOccurs="0"/>
                <xsd:element ref="ns2:eGovAgencyShort" minOccurs="0"/>
                <xsd:element ref="ns2:eGovAgencyLong" minOccurs="0"/>
                <xsd:element ref="ns2:eGovDateOfSignature" minOccurs="0"/>
                <xsd:element ref="ns2:eGovDocumentIDRef" minOccurs="0"/>
                <xsd:element ref="ns2:eGovDocumentID" minOccurs="0"/>
                <xsd:element ref="ns2:eGovPersonInCharge" minOccurs="0"/>
                <xsd:element ref="ns2:eGovReferenceNumber" minOccurs="0"/>
                <xsd:element ref="ns2:eGovSignedBy" minOccurs="0"/>
                <xsd:element ref="ns2:eGovDateOfOrigin" minOccurs="0"/>
                <xsd:element ref="ns2:eGovHistoryOldReferenceNumber" minOccurs="0"/>
                <xsd:element ref="ns2:eGovHistoryOldProcRefNumber" minOccurs="0"/>
                <xsd:element ref="ns2:h34c7ce036704371b1be02c110961f41" minOccurs="0"/>
                <xsd:element ref="ns2:a8ac5cc655c54e89a90f628bd1fcb33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880b5-2e82-4740-826a-f2e15d5d5207" elementFormDefault="qualified">
    <xsd:import namespace="http://schemas.microsoft.com/office/2006/documentManagement/types"/>
    <xsd:import namespace="http://schemas.microsoft.com/office/infopath/2007/PartnerControls"/>
    <xsd:element name="d90441f3622b42cda0d0914aef71c72c" ma:index="6" ma:taxonomy="true" ma:internalName="d90441f3622b42cda0d0914aef71c72c" ma:taxonomyFieldName="eGovSecurityClassification" ma:displayName="VS-Einstufung" ma:readOnly="false" ma:default="2;#OFFEN|532caa2d-989c-4a6a-ae75-3eab7ce8216d" ma:fieldId="{d90441f3-622b-42cd-a0d0-914aef71c72c}" ma:sspId="dd9218f8-8141-41b0-9c7a-15ea3600035d" ma:termSetId="23bf0a2c-fdab-4f15-baba-9f5eeec2fd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hidden="true" ma:list="{c1428ecd-2d5f-4ac6-8216-fd5f2c76f27c}" ma:internalName="TaxCatchAll" ma:showField="CatchAllData" ma:web="65d880b5-2e82-4740-826a-f2e15d5d52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c1428ecd-2d5f-4ac6-8216-fd5f2c76f27c}" ma:internalName="TaxCatchAllLabel" ma:readOnly="true" ma:showField="CatchAllDataLabel" ma:web="65d880b5-2e82-4740-826a-f2e15d5d52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a99dd3faf634c7ca225f1017eb9c928" ma:index="9" ma:taxonomy="true" ma:internalName="ja99dd3faf634c7ca225f1017eb9c928" ma:taxonomyFieldName="eGovPersDat" ma:displayName="PersDat-Schutzbereich" ma:readOnly="false" ma:fieldId="{3a99dd3f-af63-4c7c-a225-f1017eb9c928}" ma:sspId="dd9218f8-8141-41b0-9c7a-15ea3600035d" ma:termSetId="c11e961d-2ec9-4bb5-9aea-75946a8ec7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b1f9990542461aba7b8247ebc5f7b5" ma:index="10" ma:taxonomy="true" ma:internalName="c7b1f9990542461aba7b8247ebc5f7b5" ma:taxonomyFieldName="eGovDocumentState" ma:displayName="Status (Dokument)" ma:readOnly="false" ma:default="4;#Entwurf|99a2b65a-55a5-49f6-b2c9-1298322e0d67" ma:fieldId="{c7b1f999-0542-461a-ba7b-8247ebc5f7b5}" ma:sspId="dd9218f8-8141-41b0-9c7a-15ea3600035d" ma:termSetId="4d53f195-3a58-4e4f-9e72-07dc315f76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2b58a408574202acfb8172842c4fe5" ma:index="11" nillable="true" ma:taxonomy="true" ma:internalName="a32b58a408574202acfb8172842c4fe5" ma:taxonomyFieldName="eGovConditionals" ma:displayName="Zusatzvermerk" ma:readOnly="false" ma:default="3;#entfällt|17bce5db-05c3-4004-bd55-338ce8ced97e" ma:fieldId="{a32b58a4-0857-4202-acfb-8172842c4fe5}" ma:sspId="dd9218f8-8141-41b0-9c7a-15ea3600035d" ma:termSetId="542faf48-c79a-4a03-8f4d-be0ce9ded6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0aba762083420da7edb58bf239d91b" ma:index="12" nillable="true" ma:taxonomy="true" ma:internalName="j80aba762083420da7edb58bf239d91b" ma:taxonomyFieldName="eGovDocumentCategory" ma:displayName="Dokumentenformat" ma:readOnly="false" ma:fieldId="{380aba76-2083-420d-a7ed-b58bf239d91b}" ma:sspId="dd9218f8-8141-41b0-9c7a-15ea3600035d" ma:termSetId="41caf696-3331-46b0-9cde-dad9def84a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c4c02eb00f46dbb5c566c66e0840e5" ma:index="13" nillable="true" ma:taxonomy="true" ma:internalName="h4c4c02eb00f46dbb5c566c66e0840e5" ma:taxonomyFieldName="eGovCustodyRecommendation" ma:displayName="Aussonderungsart" ma:readOnly="false" ma:default="1;#bewerten|87acb672-8a46-4b93-98c6-aa8acc5b5be0" ma:fieldId="{14c4c02e-b00f-46db-b5c5-66c66e0840e5}" ma:sspId="dd9218f8-8141-41b0-9c7a-15ea3600035d" ma:termSetId="d49bc5df-7c31-48dc-b775-98165a76cd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GovDescription" ma:index="16" nillable="true" ma:displayName="Beschreibung" ma:internalName="eGovDescription" ma:readOnly="false">
      <xsd:simpleType>
        <xsd:restriction base="dms:Text">
          <xsd:maxLength value="255"/>
        </xsd:restriction>
      </xsd:simpleType>
    </xsd:element>
    <xsd:element name="eGovMailSubject" ma:index="17" nillable="true" ma:displayName="Betreff (Dokument)" ma:internalName="eGovMailSubject" ma:readOnly="false">
      <xsd:simpleType>
        <xsd:restriction base="dms:Text">
          <xsd:maxLength value="255"/>
        </xsd:restriction>
      </xsd:simpleType>
    </xsd:element>
    <xsd:element name="eGovHere" ma:index="19" nillable="true" ma:displayName="Hier" ma:internalName="eGovHere" ma:readOnly="false">
      <xsd:simpleType>
        <xsd:restriction base="dms:Text">
          <xsd:maxLength value="255"/>
        </xsd:restriction>
      </xsd:simpleType>
    </xsd:element>
    <xsd:element name="eGovMainNumber" ma:index="20" nillable="true" ma:displayName="Leitungsnummer" ma:internalName="eGovMainNumber" ma:readOnly="false">
      <xsd:simpleType>
        <xsd:restriction base="dms:Text">
          <xsd:maxLength value="255"/>
        </xsd:restriction>
      </xsd:simpleType>
    </xsd:element>
    <xsd:element name="eGovProtocolStatus" ma:index="24" nillable="true" ma:displayName="Status" ma:internalName="eGovProtocolStatus" ma:readOnly="true">
      <xsd:simpleType>
        <xsd:restriction base="dms:Text">
          <xsd:maxLength value="255"/>
        </xsd:restriction>
      </xsd:simpleType>
    </xsd:element>
    <xsd:element name="eGovContractNumber" ma:index="25" nillable="true" ma:displayName="Vertragsnummer" ma:internalName="eGovContractNumber" ma:readOnly="false">
      <xsd:simpleType>
        <xsd:restriction base="dms:Text"/>
      </xsd:simpleType>
    </xsd:element>
    <xsd:element name="eGovReference" ma:index="26" nillable="true" ma:displayName="Referenz/Verweis" ma:internalName="eGovReference" ma:readOnly="false">
      <xsd:simpleType>
        <xsd:restriction base="dms:Note">
          <xsd:maxLength value="255"/>
        </xsd:restriction>
      </xsd:simpleType>
    </xsd:element>
    <xsd:element name="eGovRemindDate" ma:index="27" nillable="true" ma:displayName="Wiedervorlagetermin" ma:format="DateOnly" ma:hidden="true" ma:internalName="eGovRemindDate" ma:readOnly="false">
      <xsd:simpleType>
        <xsd:restriction base="dms:DateTime"/>
      </xsd:simpleType>
    </xsd:element>
    <xsd:element name="eGovRemindReason" ma:index="28" nillable="true" ma:displayName="Wiedervorlagegrund" ma:hidden="true" ma:internalName="eGovRemindReason" ma:readOnly="false">
      <xsd:simpleType>
        <xsd:restriction base="dms:Text">
          <xsd:maxLength value="255"/>
        </xsd:restriction>
      </xsd:simpleType>
    </xsd:element>
    <xsd:element name="eGovOriginator" ma:index="29" nillable="true" ma:displayName="Verfasser" ma:internalName="eGovOriginator" ma:readOnly="false">
      <xsd:simpleType>
        <xsd:restriction base="dms:Text">
          <xsd:maxLength value="255"/>
        </xsd:restriction>
      </xsd:simpleType>
    </xsd:element>
    <xsd:element name="eGovNextSurvey" ma:index="31" nillable="true" ma:displayName="Nächste Überprüfung" ma:format="DateOnly" ma:internalName="eGovNextSurvey" ma:readOnly="false">
      <xsd:simpleType>
        <xsd:restriction base="dms:DateTime"/>
      </xsd:simpleType>
    </xsd:element>
    <xsd:element name="eGovCustodyDurationDocument" ma:index="32" nillable="true" ma:displayName="Aufbewahrungsfrist " ma:hidden="true" ma:internalName="eGovCustodyDurationDocument" ma:readOnly="false">
      <xsd:simpleType>
        <xsd:restriction base="dms:Number"/>
      </xsd:simpleType>
    </xsd:element>
    <xsd:element name="eGovCustodyDuration" ma:index="33" nillable="true" ma:displayName="Aufbewahrungsdauer" ma:internalName="eGovCustodyDuration" ma:readOnly="false">
      <xsd:simpleType>
        <xsd:restriction base="dms:Number"/>
      </xsd:simpleType>
    </xsd:element>
    <xsd:element name="eGovItemReferenceNumber" ma:index="34" nillable="true" ma:displayName="Geschäftszeichen" ma:internalName="eGovItemReferenceNumber" ma:readOnly="true">
      <xsd:simpleType>
        <xsd:restriction base="dms:Text">
          <xsd:maxLength value="255"/>
        </xsd:restriction>
      </xsd:simpleType>
    </xsd:element>
    <xsd:element name="eGovAgencyShort" ma:index="36" nillable="true" ma:displayName="Dienststelle (Kurzbezeichnung)" ma:internalName="eGovAgencyShort" ma:readOnly="true">
      <xsd:simpleType>
        <xsd:restriction base="dms:Text">
          <xsd:maxLength value="255"/>
        </xsd:restriction>
      </xsd:simpleType>
    </xsd:element>
    <xsd:element name="eGovAgencyLong" ma:index="37" nillable="true" ma:displayName="Dienststelle (Langbezeichnung)" ma:internalName="eGovAgencyLong" ma:readOnly="true">
      <xsd:simpleType>
        <xsd:restriction base="dms:Text">
          <xsd:maxLength value="255"/>
        </xsd:restriction>
      </xsd:simpleType>
    </xsd:element>
    <xsd:element name="eGovDateOfSignature" ma:index="38" nillable="true" ma:displayName="Unterzeichnet am" ma:format="DateOnly" ma:hidden="true" ma:internalName="eGovDateOfSignature" ma:readOnly="false">
      <xsd:simpleType>
        <xsd:restriction base="dms:DateTime"/>
      </xsd:simpleType>
    </xsd:element>
    <xsd:element name="eGovDocumentIDRef" ma:index="39" nillable="true" ma:displayName="DocumentIDRef" ma:hidden="true" ma:internalName="eGovDocumentIDRef" ma:readOnly="true">
      <xsd:simpleType>
        <xsd:restriction base="dms:Text">
          <xsd:maxLength value="255"/>
        </xsd:restriction>
      </xsd:simpleType>
    </xsd:element>
    <xsd:element name="eGovDocumentID" ma:index="41" nillable="true" ma:displayName="Dokumentenkennung" ma:internalName="eGovDocumentID" ma:readOnly="true">
      <xsd:simpleType>
        <xsd:restriction base="dms:Text">
          <xsd:maxLength value="255"/>
        </xsd:restriction>
      </xsd:simpleType>
    </xsd:element>
    <xsd:element name="eGovPersonInCharge" ma:index="42" nillable="true" ma:displayName="FF Bearbeiter" ma:list="UserInfo" ma:internalName="eGovPersonInCharge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GovReferenceNumber" ma:index="43" nillable="true" ma:displayName="Vorgangszeichen" ma:internalName="eGovReferenceNumber" ma:readOnly="true">
      <xsd:simpleType>
        <xsd:restriction base="dms:Text">
          <xsd:maxLength value="255"/>
        </xsd:restriction>
      </xsd:simpleType>
    </xsd:element>
    <xsd:element name="eGovSignedBy" ma:index="44" nillable="true" ma:displayName="Unterzeichnet von" ma:hidden="true" ma:list="UserInfo" ma:internalName="eGovSignedBy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GovDateOfOrigin" ma:index="45" nillable="true" ma:displayName="Ursprung Datum" ma:format="DateOnly" ma:hidden="true" ma:internalName="eGovDateOfOrigin" ma:readOnly="false">
      <xsd:simpleType>
        <xsd:restriction base="dms:DateTime"/>
      </xsd:simpleType>
    </xsd:element>
    <xsd:element name="eGovHistoryOldReferenceNumber" ma:index="46" nillable="true" ma:displayName="Alt-Geschäftszeichen" ma:internalName="eGovHistoryOldReferenceNumber" ma:readOnly="true">
      <xsd:simpleType>
        <xsd:restriction base="dms:Note">
          <xsd:maxLength value="255"/>
        </xsd:restriction>
      </xsd:simpleType>
    </xsd:element>
    <xsd:element name="eGovHistoryOldProcRefNumber" ma:index="47" nillable="true" ma:displayName="Alt-Vorgangszeichen" ma:internalName="eGovHistoryOldProcRefNumber" ma:readOnly="true">
      <xsd:simpleType>
        <xsd:restriction base="dms:Note">
          <xsd:maxLength value="255"/>
        </xsd:restriction>
      </xsd:simpleType>
    </xsd:element>
    <xsd:element name="h34c7ce036704371b1be02c110961f41" ma:index="48" nillable="true" ma:taxonomy="true" ma:internalName="h34c7ce036704371b1be02c110961f41" ma:taxonomyFieldName="eGovProcessRespAuthBMVg" ma:displayName="FF OrgElem" ma:readOnly="true" ma:fieldId="{134c7ce0-3670-4371-b1be-02c110961f41}" ma:sspId="dd9218f8-8141-41b0-9c7a-15ea3600035d" ma:termSetId="3e440626-3e89-49a2-b081-642b05c467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ac5cc655c54e89a90f628bd1fcb33c" ma:index="50" nillable="true" ma:taxonomy="true" ma:internalName="a8ac5cc655c54e89a90f628bd1fcb33c" ma:taxonomyFieldName="eGovKeywordsBMVg" ma:displayName="Schlagworte" ma:readOnly="false" ma:fieldId="{a8ac5cc6-55c5-4e89-a90f-628bd1fcb33c}" ma:taxonomyMulti="true" ma:sspId="dd9218f8-8141-41b0-9c7a-15ea3600035d" ma:termSetId="b6dc3d7e-080a-4bbb-a971-e09c25e85eb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14b2c-3187-4eea-8b8b-32f2bd591920" elementFormDefault="qualified">
    <xsd:import namespace="http://schemas.microsoft.com/office/2006/documentManagement/types"/>
    <xsd:import namespace="http://schemas.microsoft.com/office/infopath/2007/PartnerControls"/>
    <xsd:element name="SharedWithUsers" ma:index="5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14" ma:displayName="Titel (Dokument)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80aba762083420da7edb58bf239d91b xmlns="65d880b5-2e82-4740-826a-f2e15d5d5207">
      <Terms xmlns="http://schemas.microsoft.com/office/infopath/2007/PartnerControls"/>
    </j80aba762083420da7edb58bf239d91b>
    <eGovHere xmlns="65d880b5-2e82-4740-826a-f2e15d5d5207" xsi:nil="true"/>
    <eGovDateOfSignature xmlns="65d880b5-2e82-4740-826a-f2e15d5d5207" xsi:nil="true"/>
    <eGovMailSubject xmlns="65d880b5-2e82-4740-826a-f2e15d5d5207" xsi:nil="true"/>
    <TaxCatchAll xmlns="65d880b5-2e82-4740-826a-f2e15d5d5207">
      <Value>15</Value>
      <Value>556</Value>
      <Value>9</Value>
      <Value>4</Value>
      <Value>3</Value>
      <Value>1</Value>
    </TaxCatchAll>
    <eGovRemindDate xmlns="65d880b5-2e82-4740-826a-f2e15d5d5207" xsi:nil="true"/>
    <eGovRemindReason xmlns="65d880b5-2e82-4740-826a-f2e15d5d5207" xsi:nil="true"/>
    <eGovOriginator xmlns="65d880b5-2e82-4740-826a-f2e15d5d5207" xsi:nil="true"/>
    <d90441f3622b42cda0d0914aef71c72c xmlns="65d880b5-2e82-4740-826a-f2e15d5d52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VS - NUR FÜR DEN DIENSTGEBRAUCH</TermName>
          <TermId xmlns="http://schemas.microsoft.com/office/infopath/2007/PartnerControls">4be66e9d-85a8-4cd4-bec4-d78ca12cdbc2</TermId>
        </TermInfo>
      </Terms>
    </d90441f3622b42cda0d0914aef71c72c>
    <eGovReference xmlns="65d880b5-2e82-4740-826a-f2e15d5d5207" xsi:nil="true"/>
    <eGovCustodyDuration xmlns="65d880b5-2e82-4740-826a-f2e15d5d5207" xsi:nil="true"/>
    <eGovContractNumber xmlns="65d880b5-2e82-4740-826a-f2e15d5d5207" xsi:nil="true"/>
    <eGovCustodyDurationDocument xmlns="65d880b5-2e82-4740-826a-f2e15d5d5207" xsi:nil="true"/>
    <eGovDateOfOrigin xmlns="65d880b5-2e82-4740-826a-f2e15d5d5207" xsi:nil="true"/>
    <eGovPersonInCharge xmlns="65d880b5-2e82-4740-826a-f2e15d5d5207">
      <UserInfo>
        <DisplayName/>
        <AccountId xsi:nil="true"/>
        <AccountType/>
      </UserInfo>
    </eGovPersonInCharge>
    <c7b1f9990542461aba7b8247ebc5f7b5 xmlns="65d880b5-2e82-4740-826a-f2e15d5d52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Entwurf</TermName>
          <TermId xmlns="http://schemas.microsoft.com/office/infopath/2007/PartnerControls">99a2b65a-55a5-49f6-b2c9-1298322e0d67</TermId>
        </TermInfo>
      </Terms>
    </c7b1f9990542461aba7b8247ebc5f7b5>
    <eGovSignedBy xmlns="65d880b5-2e82-4740-826a-f2e15d5d5207">
      <UserInfo>
        <DisplayName/>
        <AccountId xsi:nil="true"/>
        <AccountType/>
      </UserInfo>
    </eGovSignedBy>
    <h4c4c02eb00f46dbb5c566c66e0840e5 xmlns="65d880b5-2e82-4740-826a-f2e15d5d52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bewerten</TermName>
          <TermId xmlns="http://schemas.microsoft.com/office/infopath/2007/PartnerControls">87acb672-8a46-4b93-98c6-aa8acc5b5be0</TermId>
        </TermInfo>
      </Terms>
    </h4c4c02eb00f46dbb5c566c66e0840e5>
    <eGovDescription xmlns="65d880b5-2e82-4740-826a-f2e15d5d5207" xsi:nil="true"/>
    <eGovMainNumber xmlns="65d880b5-2e82-4740-826a-f2e15d5d5207" xsi:nil="true"/>
    <eGovNextSurvey xmlns="65d880b5-2e82-4740-826a-f2e15d5d5207">2024-06-30T22:00:00+00:00</eGovNextSurvey>
    <a8ac5cc655c54e89a90f628bd1fcb33c xmlns="65d880b5-2e82-4740-826a-f2e15d5d52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Sammelband</TermName>
          <TermId xmlns="http://schemas.microsoft.com/office/infopath/2007/PartnerControls">b30fa870-2fac-44ec-bcc1-32a6e52f2e31</TermId>
        </TermInfo>
      </Terms>
    </a8ac5cc655c54e89a90f628bd1fcb33c>
    <ja99dd3faf634c7ca225f1017eb9c928 xmlns="65d880b5-2e82-4740-826a-f2e15d5d52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SB-</TermName>
          <TermId xmlns="http://schemas.microsoft.com/office/infopath/2007/PartnerControls">2a0b4beb-d776-4541-b28e-c7c97f87018d</TermId>
        </TermInfo>
      </Terms>
    </ja99dd3faf634c7ca225f1017eb9c928>
    <a32b58a408574202acfb8172842c4fe5 xmlns="65d880b5-2e82-4740-826a-f2e15d5d52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entfällt</TermName>
          <TermId xmlns="http://schemas.microsoft.com/office/infopath/2007/PartnerControls">17bce5db-05c3-4004-bd55-338ce8ced97e</TermId>
        </TermInfo>
      </Terms>
    </a32b58a408574202acfb8172842c4fe5>
    <eGovReferenceNumber xmlns="65d880b5-2e82-4740-826a-f2e15d5d5207">BMVg CITI3-62-02-07/A5/V13</eGovReferenceNumber>
    <eGovDocumentIDRef xmlns="65d880b5-2e82-4740-826a-f2e15d5d5207">1</eGovDocumentIDRef>
    <eGovItemReferenceNumber xmlns="65d880b5-2e82-4740-826a-f2e15d5d5207">BMVg CITI3-62-02-07/A5/V13/D1</eGovItemReferenceNumber>
    <eGovDocumentID xmlns="65d880b5-2e82-4740-826a-f2e15d5d5207">D1</eGovDocumentID>
    <h34c7ce036704371b1be02c110961f41 xmlns="65d880b5-2e82-4740-826a-f2e15d5d5207">
      <Terms xmlns="http://schemas.microsoft.com/office/infopath/2007/PartnerControls"/>
    </h34c7ce036704371b1be02c110961f41>
    <eGovHistoryOldReferenceNumber xmlns="65d880b5-2e82-4740-826a-f2e15d5d5207" xsi:nil="true"/>
  </documentManagement>
</p:properties>
</file>

<file path=customXml/item3.xml><?xml version="1.0" encoding="utf-8"?>
<?mso-contentType ?>
<FormTemplates xmlns="http://schemas.microsoft.com/sharepoint/v3/contenttype/forms">
  <Display>EgovDocumentDisplayTemplate</Display>
  <Edit>EgovDocumentEditTemplate</Edit>
  <New>EgovDocumentNewTemplate</New>
</FormTemplates>
</file>

<file path=customXml/itemProps1.xml><?xml version="1.0" encoding="utf-8"?>
<ds:datastoreItem xmlns:ds="http://schemas.openxmlformats.org/officeDocument/2006/customXml" ds:itemID="{8FA6C2E3-9AEF-4E28-BB6F-5728071BC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880b5-2e82-4740-826a-f2e15d5d5207"/>
    <ds:schemaRef ds:uri="b8114b2c-3187-4eea-8b8b-32f2bd591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60047F-5D4F-4F5E-8A73-81815C2571DB}">
  <ds:schemaRefs>
    <ds:schemaRef ds:uri="http://schemas.microsoft.com/office/2006/documentManagement/types"/>
    <ds:schemaRef ds:uri="http://schemas.microsoft.com/office/infopath/2007/PartnerControls"/>
    <ds:schemaRef ds:uri="65d880b5-2e82-4740-826a-f2e15d5d520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51A61F-3AC7-4FD9-A2D8-0D1882BBC2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BMVg-CIT-Masterfolie-16zu9</Template>
  <TotalTime>0</TotalTime>
  <Words>1218</Words>
  <Application>Microsoft Office PowerPoint</Application>
  <PresentationFormat>Breitbild</PresentationFormat>
  <Paragraphs>276</Paragraphs>
  <Slides>17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32" baseType="lpstr">
      <vt:lpstr>Arial</vt:lpstr>
      <vt:lpstr>Arial (Textkörper)</vt:lpstr>
      <vt:lpstr>Baskerville Old Face</vt:lpstr>
      <vt:lpstr>BundesSans Cond</vt:lpstr>
      <vt:lpstr>BundesSans Regular</vt:lpstr>
      <vt:lpstr>Calibri</vt:lpstr>
      <vt:lpstr>Calibri Light</vt:lpstr>
      <vt:lpstr>Franklin Gothic Medium Cond</vt:lpstr>
      <vt:lpstr>Segoe UI</vt:lpstr>
      <vt:lpstr>Symbol</vt:lpstr>
      <vt:lpstr>Verdana</vt:lpstr>
      <vt:lpstr>Wingdings</vt:lpstr>
      <vt:lpstr>Office</vt:lpstr>
      <vt:lpstr>Benutzerdefiniertes Design</vt:lpstr>
      <vt:lpstr>think-cell Folie</vt:lpstr>
      <vt:lpstr>Strengthening Cyber and IT Resilience across the Bundeswehr</vt:lpstr>
      <vt:lpstr>Cyber and Information Domain</vt:lpstr>
      <vt:lpstr>Challenges (in the Cyber and Information Domain)</vt:lpstr>
      <vt:lpstr>Directorate-General Innovation and Cyber in the Federal Ministry of Defence</vt:lpstr>
      <vt:lpstr>Tasks of the CIDS</vt:lpstr>
      <vt:lpstr>Whole-of-Government Approach</vt:lpstr>
      <vt:lpstr>Contribution CIDS to intergovernmental  Cyber Security</vt:lpstr>
      <vt:lpstr>Digital Sovereignty</vt:lpstr>
      <vt:lpstr>Bundeswehr Command and Control (C2) Capabilities</vt:lpstr>
      <vt:lpstr>Software Defined Defence – Target Architecture</vt:lpstr>
      <vt:lpstr>Software Defined Defence</vt:lpstr>
      <vt:lpstr>Data – A Strategic Asset</vt:lpstr>
      <vt:lpstr>Data – A Strategic Asset</vt:lpstr>
      <vt:lpstr>Artificial Intelligence and Data</vt:lpstr>
      <vt:lpstr>Research and innovation landscape related to Cyber/IT</vt:lpstr>
      <vt:lpstr>Innovation System (InnoSysBw)</vt:lpstr>
      <vt:lpstr>Strengthening Cyber and IT Resilience across the Bundeswehr</vt:lpstr>
    </vt:vector>
  </TitlesOfParts>
  <Company>Bundeswehr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 MoD Briefing</dc:title>
  <dc:creator>Hof, Dr. Ing. Christoph</dc:creator>
  <cp:lastModifiedBy>Prenzel, Daniel</cp:lastModifiedBy>
  <cp:revision>98</cp:revision>
  <cp:lastPrinted>2025-01-28T08:53:31Z</cp:lastPrinted>
  <dcterms:created xsi:type="dcterms:W3CDTF">2024-05-24T06:01:25Z</dcterms:created>
  <dcterms:modified xsi:type="dcterms:W3CDTF">2026-01-23T14:17:12Z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0x0101001A777E46849446CF8C9F56D3A84EE11A00370D713EB1FA461B9B6CEA774C7BDFFE003765E1D0580C4E1C9976CB67E1A9F9A2002410544B0144C34D81D7FEC4406C3C33</vt:lpwstr>
  </property>
  <property fmtid="{D5CDD505-2E9C-101B-9397-08002B2CF9AE}" pid="3" name="eGovCustodyRecommendation">
    <vt:lpwstr>1;#bewerten|87acb672-8a46-4b93-98c6-aa8acc5b5be0</vt:lpwstr>
  </property>
  <property fmtid="{D5CDD505-2E9C-101B-9397-08002B2CF9AE}" pid="4" name="eGovSecurityClassification">
    <vt:lpwstr>9;#VS - NUR FÜR DEN DIENSTGEBRAUCH|4be66e9d-85a8-4cd4-bec4-d78ca12cdbc2</vt:lpwstr>
  </property>
  <property fmtid="{D5CDD505-2E9C-101B-9397-08002B2CF9AE}" pid="5" name="eGovKeywordsBMVg">
    <vt:lpwstr>556;#Sammelband|b30fa870-2fac-44ec-bcc1-32a6e52f2e31</vt:lpwstr>
  </property>
  <property fmtid="{D5CDD505-2E9C-101B-9397-08002B2CF9AE}" pid="6" name="eGovProcessRespAuthBMVg">
    <vt:lpwstr/>
  </property>
  <property fmtid="{D5CDD505-2E9C-101B-9397-08002B2CF9AE}" pid="7" name="eGovConditionals">
    <vt:lpwstr>3;#entfällt|17bce5db-05c3-4004-bd55-338ce8ced97e</vt:lpwstr>
  </property>
  <property fmtid="{D5CDD505-2E9C-101B-9397-08002B2CF9AE}" pid="8" name="eGovDocumentCategory">
    <vt:lpwstr/>
  </property>
  <property fmtid="{D5CDD505-2E9C-101B-9397-08002B2CF9AE}" pid="9" name="eGovDocumentState">
    <vt:lpwstr>4;#Entwurf|99a2b65a-55a5-49f6-b2c9-1298322e0d67</vt:lpwstr>
  </property>
  <property fmtid="{D5CDD505-2E9C-101B-9397-08002B2CF9AE}" pid="10" name="eGovPersDat">
    <vt:lpwstr>15;#SB-|2a0b4beb-d776-4541-b28e-c7c97f87018d</vt:lpwstr>
  </property>
  <property fmtid="{D5CDD505-2E9C-101B-9397-08002B2CF9AE}" pid="11" name="Author">
    <vt:lpwstr/>
  </property>
  <property fmtid="{D5CDD505-2E9C-101B-9397-08002B2CF9AE}" pid="12" name="CheckoutUser">
    <vt:lpwstr/>
  </property>
  <property fmtid="{D5CDD505-2E9C-101B-9397-08002B2CF9AE}" pid="13" name="Editor">
    <vt:lpwstr/>
  </property>
  <property fmtid="{D5CDD505-2E9C-101B-9397-08002B2CF9AE}" pid="14" name="SPPCopyMoveSourceUrl">
    <vt:lpwstr>https://vorgang1.dokmbw.bundeswehr.org/sites/BMVg31/189893d0aa34463fb715eb8cad907917/3fd86623648c4c98b491a2e1baa80bca/Dokumente/03 Folien/01_Anlage_DEU MoD CIO Briefing.pptx</vt:lpwstr>
  </property>
</Properties>
</file>